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34" r:id="rId2"/>
    <p:sldId id="322" r:id="rId3"/>
    <p:sldId id="287" r:id="rId4"/>
    <p:sldId id="365" r:id="rId5"/>
    <p:sldId id="366" r:id="rId6"/>
    <p:sldId id="367" r:id="rId7"/>
    <p:sldId id="368" r:id="rId8"/>
    <p:sldId id="369" r:id="rId9"/>
    <p:sldId id="370" r:id="rId10"/>
    <p:sldId id="415" r:id="rId11"/>
    <p:sldId id="416" r:id="rId12"/>
    <p:sldId id="364" r:id="rId13"/>
    <p:sldId id="371" r:id="rId14"/>
    <p:sldId id="372" r:id="rId15"/>
    <p:sldId id="374" r:id="rId16"/>
    <p:sldId id="373" r:id="rId17"/>
    <p:sldId id="375" r:id="rId18"/>
    <p:sldId id="376" r:id="rId19"/>
    <p:sldId id="383" r:id="rId20"/>
    <p:sldId id="377" r:id="rId21"/>
    <p:sldId id="378" r:id="rId22"/>
    <p:sldId id="379" r:id="rId23"/>
    <p:sldId id="384" r:id="rId24"/>
    <p:sldId id="380" r:id="rId25"/>
    <p:sldId id="385" r:id="rId26"/>
    <p:sldId id="381" r:id="rId27"/>
    <p:sldId id="386" r:id="rId28"/>
    <p:sldId id="382" r:id="rId29"/>
    <p:sldId id="387" r:id="rId30"/>
    <p:sldId id="388" r:id="rId31"/>
    <p:sldId id="389" r:id="rId32"/>
    <p:sldId id="390" r:id="rId33"/>
    <p:sldId id="392" r:id="rId34"/>
    <p:sldId id="393" r:id="rId35"/>
    <p:sldId id="426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5" r:id="rId47"/>
    <p:sldId id="406" r:id="rId48"/>
    <p:sldId id="407" r:id="rId49"/>
    <p:sldId id="408" r:id="rId50"/>
    <p:sldId id="409" r:id="rId51"/>
    <p:sldId id="347" r:id="rId52"/>
    <p:sldId id="342" r:id="rId53"/>
    <p:sldId id="343" r:id="rId54"/>
    <p:sldId id="344" r:id="rId55"/>
    <p:sldId id="350" r:id="rId56"/>
    <p:sldId id="410" r:id="rId57"/>
    <p:sldId id="411" r:id="rId58"/>
    <p:sldId id="417" r:id="rId59"/>
    <p:sldId id="412" r:id="rId60"/>
    <p:sldId id="413" r:id="rId61"/>
    <p:sldId id="414" r:id="rId62"/>
    <p:sldId id="359" r:id="rId63"/>
    <p:sldId id="360" r:id="rId64"/>
    <p:sldId id="361" r:id="rId65"/>
    <p:sldId id="362" r:id="rId66"/>
    <p:sldId id="363" r:id="rId67"/>
    <p:sldId id="418" r:id="rId68"/>
    <p:sldId id="419" r:id="rId69"/>
    <p:sldId id="420" r:id="rId70"/>
    <p:sldId id="421" r:id="rId71"/>
    <p:sldId id="422" r:id="rId72"/>
    <p:sldId id="423" r:id="rId73"/>
    <p:sldId id="424" r:id="rId74"/>
    <p:sldId id="425" r:id="rId75"/>
    <p:sldId id="321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3810" autoAdjust="0"/>
  </p:normalViewPr>
  <p:slideViewPr>
    <p:cSldViewPr>
      <p:cViewPr varScale="1">
        <p:scale>
          <a:sx n="106" d="100"/>
          <a:sy n="106" d="100"/>
        </p:scale>
        <p:origin x="151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19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37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76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380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753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153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338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830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24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88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81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80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4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59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84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11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06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21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24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48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34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60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64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11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96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25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255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96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80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602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190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112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433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543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34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5658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102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659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050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953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27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62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87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8148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332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998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1547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053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3208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05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8766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3376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632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974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4907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635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93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73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327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7620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499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896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3029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3005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718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088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775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3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957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1275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6497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259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93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93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673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0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/>
          <p:cNvSpPr/>
          <p:nvPr userDrawn="1"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2025-01-20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k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/w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깃</a:t>
            </a:r>
            <a:r>
              <a:rPr lang="en-US" altLang="ko-KR" sz="44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44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실무 프로젝트 기반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LLM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서비스 개발자 양성 과정</a:t>
            </a:r>
          </a:p>
        </p:txBody>
      </p:sp>
    </p:spTree>
    <p:extLst>
      <p:ext uri="{BB962C8B-B14F-4D97-AF65-F5344CB8AC3E}">
        <p14:creationId xmlns:p14="http://schemas.microsoft.com/office/powerpoint/2010/main" val="348687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MAC </a:t>
            </a:r>
            <a:r>
              <a:rPr lang="ko-KR" altLang="en-US" dirty="0"/>
              <a:t>맥에서 깃을 설치하기 위해서는 </a:t>
            </a:r>
            <a:r>
              <a:rPr lang="ko-KR" altLang="en-US" dirty="0" err="1"/>
              <a:t>홈브류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https://brew.sh/ko/</a:t>
            </a:r>
            <a:r>
              <a:rPr lang="en-US" altLang="ko-KR" dirty="0"/>
              <a:t>) </a:t>
            </a:r>
            <a:r>
              <a:rPr lang="ko-KR" altLang="en-US" dirty="0"/>
              <a:t>설치가 필요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사이트에 접속하여 터미널을 이용하여 설치 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(MAC)</a:t>
            </a:r>
            <a:endParaRPr lang="ko-KR" alt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911952-CC5A-4561-8BA7-33782AD6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263" y="2924944"/>
            <a:ext cx="5317473" cy="332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brew</a:t>
            </a:r>
            <a:r>
              <a:rPr lang="ko-KR" altLang="en-US" dirty="0"/>
              <a:t> 명령어인 </a:t>
            </a:r>
            <a:r>
              <a:rPr lang="en-US" altLang="ko-KR" dirty="0"/>
              <a:t>install</a:t>
            </a:r>
            <a:r>
              <a:rPr lang="ko-KR" altLang="en-US" dirty="0"/>
              <a:t>을 이용하여 </a:t>
            </a:r>
            <a:r>
              <a:rPr lang="en-US" altLang="ko-KR" dirty="0"/>
              <a:t>git</a:t>
            </a:r>
            <a:r>
              <a:rPr lang="ko-KR" altLang="en-US" dirty="0"/>
              <a:t>을 설치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(MAC)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DD5E77-7D7E-4F0E-B1C8-1B14A2F76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08" y="2420888"/>
            <a:ext cx="615617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5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윈도우라면 </a:t>
            </a:r>
            <a:r>
              <a:rPr lang="en-US" altLang="ko-KR" dirty="0"/>
              <a:t>git bash</a:t>
            </a:r>
            <a:r>
              <a:rPr lang="ko-KR" altLang="en-US" dirty="0"/>
              <a:t>를 </a:t>
            </a:r>
            <a:r>
              <a:rPr lang="en-US" altLang="ko-KR" dirty="0"/>
              <a:t>MAC</a:t>
            </a:r>
            <a:r>
              <a:rPr lang="ko-KR" altLang="en-US" dirty="0"/>
              <a:t>이라면 터미널 창을 열어준다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--global</a:t>
            </a:r>
            <a:r>
              <a:rPr lang="ko-KR" altLang="en-US" dirty="0"/>
              <a:t> 옵션은 현재 컴퓨터에 있는 모든 저장소에서 같은 사용자 정보를 사용하도록 설정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환경 설정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6BE44E-F6DE-4F18-8484-7204C68DEF87}"/>
              </a:ext>
            </a:extLst>
          </p:cNvPr>
          <p:cNvSpPr/>
          <p:nvPr/>
        </p:nvSpPr>
        <p:spPr>
          <a:xfrm>
            <a:off x="1555084" y="2276872"/>
            <a:ext cx="59692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git config --global user.name “</a:t>
            </a:r>
            <a:r>
              <a:rPr lang="ko-KR" altLang="en-US" dirty="0"/>
              <a:t>이름</a:t>
            </a:r>
            <a:r>
              <a:rPr lang="en-US" altLang="ko-KR" dirty="0"/>
              <a:t>”</a:t>
            </a:r>
          </a:p>
          <a:p>
            <a:pPr algn="ctr"/>
            <a:r>
              <a:rPr lang="en-US" altLang="ko-KR" dirty="0"/>
              <a:t>git config  --global </a:t>
            </a:r>
            <a:r>
              <a:rPr lang="en-US" altLang="ko-KR" dirty="0" err="1"/>
              <a:t>user.email</a:t>
            </a:r>
            <a:r>
              <a:rPr lang="en-US" altLang="ko-KR" dirty="0"/>
              <a:t> “</a:t>
            </a:r>
            <a:r>
              <a:rPr lang="ko-KR" altLang="en-US" dirty="0"/>
              <a:t>메일주소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18C681-1EE9-4E20-BA44-B88C998F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217" y="4095365"/>
            <a:ext cx="5061565" cy="21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3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깃 저장소는 컴퓨터 저장소 어디서든 생성이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 </a:t>
            </a:r>
            <a:r>
              <a:rPr lang="ko-KR" altLang="en-US" dirty="0"/>
              <a:t>드라이브에 간단한 저장소를 생성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터미널에서 </a:t>
            </a:r>
            <a:r>
              <a:rPr lang="en-US" altLang="ko-KR" dirty="0"/>
              <a:t>C </a:t>
            </a:r>
            <a:r>
              <a:rPr lang="ko-KR" altLang="en-US" dirty="0"/>
              <a:t>드라이브로 이동 </a:t>
            </a:r>
            <a:r>
              <a:rPr lang="en-US" altLang="ko-KR" dirty="0"/>
              <a:t>( cd c: 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git-test </a:t>
            </a:r>
            <a:r>
              <a:rPr lang="ko-KR" altLang="en-US" dirty="0"/>
              <a:t>폴더를 생성 </a:t>
            </a:r>
            <a:r>
              <a:rPr lang="en-US" altLang="ko-KR" dirty="0"/>
              <a:t>( </a:t>
            </a:r>
            <a:r>
              <a:rPr lang="en-US" altLang="ko-KR" dirty="0" err="1"/>
              <a:t>mkdir</a:t>
            </a:r>
            <a:r>
              <a:rPr lang="en-US" altLang="ko-KR" dirty="0"/>
              <a:t> git-test 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생성한 폴더로 이동</a:t>
            </a:r>
            <a:r>
              <a:rPr lang="en-US" altLang="ko-KR" dirty="0"/>
              <a:t>	 ( cd git-test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저장소 만들기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C5DF22-E79D-4CBF-AB8B-088A49E0D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37" y="3501008"/>
            <a:ext cx="6429717" cy="269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6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해당 폴더를 깃 저장소로 초기화 </a:t>
            </a:r>
            <a:r>
              <a:rPr lang="en-US" altLang="ko-KR" dirty="0"/>
              <a:t>( git </a:t>
            </a:r>
            <a:r>
              <a:rPr lang="en-US" altLang="ko-KR" dirty="0" err="1"/>
              <a:t>init</a:t>
            </a:r>
            <a:r>
              <a:rPr lang="en-US" altLang="ko-KR" dirty="0"/>
              <a:t> 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명령어는 </a:t>
            </a:r>
            <a:r>
              <a:rPr lang="en-US" altLang="ko-KR" dirty="0"/>
              <a:t>initialize’</a:t>
            </a:r>
            <a:r>
              <a:rPr lang="ko-KR" altLang="en-US" dirty="0"/>
              <a:t>의 줄임말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저장소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53CA08-2E10-4C5B-88DD-6CEEA5B4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33" y="2415320"/>
            <a:ext cx="6573733" cy="27577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4BFEE8-088D-4D87-A8D1-2994A4B12A92}"/>
              </a:ext>
            </a:extLst>
          </p:cNvPr>
          <p:cNvSpPr/>
          <p:nvPr/>
        </p:nvSpPr>
        <p:spPr>
          <a:xfrm>
            <a:off x="4499992" y="3284984"/>
            <a:ext cx="612068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583EF21-0347-49D1-800E-840FCF835153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4869033" y="3582017"/>
            <a:ext cx="360040" cy="48605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06DE5C-B1DD-4000-9692-5E6C7ECF7B3D}"/>
              </a:ext>
            </a:extLst>
          </p:cNvPr>
          <p:cNvSpPr txBox="1"/>
          <p:nvPr/>
        </p:nvSpPr>
        <p:spPr>
          <a:xfrm>
            <a:off x="5277571" y="3857571"/>
            <a:ext cx="2348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깃 저장소가 생성되었음을 의미</a:t>
            </a:r>
          </a:p>
        </p:txBody>
      </p:sp>
    </p:spTree>
    <p:extLst>
      <p:ext uri="{BB962C8B-B14F-4D97-AF65-F5344CB8AC3E}">
        <p14:creationId xmlns:p14="http://schemas.microsoft.com/office/powerpoint/2010/main" val="2809260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깃에서 가장 기본적인 기능으로 파일에 대한 버전들을 관리하는 기능이다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깃에서는 버전을 관리하면서 원래 파일 이름은 그대로 유지하면서 파일에서 무엇을 변경했는지를 변경 시점마다 저장이 가능하다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버전마다 작업한 내용을 확인할 수 있고 그 버전으로 되돌리기가 가능하다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버전 관리</a:t>
            </a:r>
          </a:p>
        </p:txBody>
      </p:sp>
    </p:spTree>
    <p:extLst>
      <p:ext uri="{BB962C8B-B14F-4D97-AF65-F5344CB8AC3E}">
        <p14:creationId xmlns:p14="http://schemas.microsoft.com/office/powerpoint/2010/main" val="54525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작업 트리는 생성한 </a:t>
            </a:r>
            <a:r>
              <a:rPr lang="en-US" altLang="ko-KR" dirty="0"/>
              <a:t>git-test </a:t>
            </a:r>
            <a:r>
              <a:rPr lang="ko-KR" altLang="en-US" dirty="0"/>
              <a:t>디렉토리 영역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스테이지와 저장소는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명령어를 이용하여 생성된 </a:t>
            </a:r>
            <a:r>
              <a:rPr lang="en-US" altLang="ko-KR" dirty="0"/>
              <a:t>.git </a:t>
            </a:r>
            <a:r>
              <a:rPr lang="ko-KR" altLang="en-US" dirty="0"/>
              <a:t>디렉토리 영역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작업 영역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08E1EB-78DC-4249-86E4-801221205D55}"/>
              </a:ext>
            </a:extLst>
          </p:cNvPr>
          <p:cNvGrpSpPr/>
          <p:nvPr/>
        </p:nvGrpSpPr>
        <p:grpSpPr>
          <a:xfrm>
            <a:off x="1187624" y="2996951"/>
            <a:ext cx="6768752" cy="2664297"/>
            <a:chOff x="1187624" y="2636912"/>
            <a:chExt cx="6768752" cy="266429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7C71FD4-A68C-471B-9E2E-840B1AD6F257}"/>
                </a:ext>
              </a:extLst>
            </p:cNvPr>
            <p:cNvSpPr/>
            <p:nvPr/>
          </p:nvSpPr>
          <p:spPr>
            <a:xfrm>
              <a:off x="1187624" y="3076229"/>
              <a:ext cx="1944216" cy="222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현재 작업중인 디렉토리</a:t>
              </a:r>
              <a:endParaRPr lang="en-US" altLang="ko-KR" dirty="0"/>
            </a:p>
            <a:p>
              <a:pPr algn="ctr"/>
              <a:r>
                <a:rPr lang="ko-KR" altLang="en-US" dirty="0"/>
                <a:t>파일의 수정</a:t>
              </a:r>
              <a:r>
                <a:rPr lang="en-US" altLang="ko-KR" dirty="0"/>
                <a:t>, </a:t>
              </a:r>
              <a:r>
                <a:rPr lang="ko-KR" altLang="en-US" dirty="0"/>
                <a:t>저장 등의 작업을 하는 공간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3EB6C77-8121-4DC7-A9E8-473563CF9CE2}"/>
                </a:ext>
              </a:extLst>
            </p:cNvPr>
            <p:cNvSpPr/>
            <p:nvPr/>
          </p:nvSpPr>
          <p:spPr>
            <a:xfrm>
              <a:off x="3599892" y="3076230"/>
              <a:ext cx="1944216" cy="2224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버전으로 만들 파일이 대기하는 장소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10407E9-93F0-4BE5-95D4-8598F581A5BF}"/>
                </a:ext>
              </a:extLst>
            </p:cNvPr>
            <p:cNvSpPr/>
            <p:nvPr/>
          </p:nvSpPr>
          <p:spPr>
            <a:xfrm>
              <a:off x="6012160" y="3076231"/>
              <a:ext cx="1944216" cy="22249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스테이지에 대기하던 파일들을 버전으로 만들어 저장하는 장소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1C530A-C6DC-4E03-AB02-D18EC49DB376}"/>
                </a:ext>
              </a:extLst>
            </p:cNvPr>
            <p:cNvSpPr/>
            <p:nvPr/>
          </p:nvSpPr>
          <p:spPr>
            <a:xfrm>
              <a:off x="1187624" y="2644181"/>
              <a:ext cx="1944216" cy="4393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작업 트리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DBA2203-1435-4811-BF9C-15E22E9F23DF}"/>
                </a:ext>
              </a:extLst>
            </p:cNvPr>
            <p:cNvSpPr/>
            <p:nvPr/>
          </p:nvSpPr>
          <p:spPr>
            <a:xfrm>
              <a:off x="3599892" y="2644181"/>
              <a:ext cx="1944216" cy="4393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스테이지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7042A4C-2827-4D2D-9694-AA0766766C9B}"/>
                </a:ext>
              </a:extLst>
            </p:cNvPr>
            <p:cNvSpPr/>
            <p:nvPr/>
          </p:nvSpPr>
          <p:spPr>
            <a:xfrm>
              <a:off x="6012160" y="2636912"/>
              <a:ext cx="1944216" cy="4393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저장소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14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스테이지와 저장소는 숨김 폴더로 지정되어 있다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스테이지에 버전으로 사용할 파일을 작업 트리에서 생성하고 수정 후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해당 파일을 스테이지로 이동 시키기 위해서는 </a:t>
            </a:r>
            <a:r>
              <a:rPr lang="en-US" altLang="ko-KR" dirty="0"/>
              <a:t>add </a:t>
            </a:r>
            <a:r>
              <a:rPr lang="ko-KR" altLang="en-US" dirty="0"/>
              <a:t>라는 명령어를 사용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C71FD4-A68C-471B-9E2E-840B1AD6F257}"/>
              </a:ext>
            </a:extLst>
          </p:cNvPr>
          <p:cNvSpPr/>
          <p:nvPr/>
        </p:nvSpPr>
        <p:spPr>
          <a:xfrm>
            <a:off x="539552" y="4300366"/>
            <a:ext cx="1944216" cy="1072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hello.txt </a:t>
            </a:r>
            <a:r>
              <a:rPr lang="ko-KR" altLang="en-US" dirty="0"/>
              <a:t>파일 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EB6C77-8121-4DC7-A9E8-473563CF9CE2}"/>
              </a:ext>
            </a:extLst>
          </p:cNvPr>
          <p:cNvSpPr/>
          <p:nvPr/>
        </p:nvSpPr>
        <p:spPr>
          <a:xfrm>
            <a:off x="3599892" y="4300367"/>
            <a:ext cx="1944216" cy="1072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hello.txt </a:t>
            </a:r>
            <a:r>
              <a:rPr lang="ko-KR" altLang="en-US" dirty="0"/>
              <a:t>파일 대기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407E9-93F0-4BE5-95D4-8598F581A5BF}"/>
              </a:ext>
            </a:extLst>
          </p:cNvPr>
          <p:cNvSpPr/>
          <p:nvPr/>
        </p:nvSpPr>
        <p:spPr>
          <a:xfrm>
            <a:off x="6660232" y="4300367"/>
            <a:ext cx="1944216" cy="107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C530A-C6DC-4E03-AB02-D18EC49DB376}"/>
              </a:ext>
            </a:extLst>
          </p:cNvPr>
          <p:cNvSpPr/>
          <p:nvPr/>
        </p:nvSpPr>
        <p:spPr>
          <a:xfrm>
            <a:off x="539552" y="3868317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 트리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BA2203-1435-4811-BF9C-15E22E9F23DF}"/>
              </a:ext>
            </a:extLst>
          </p:cNvPr>
          <p:cNvSpPr/>
          <p:nvPr/>
        </p:nvSpPr>
        <p:spPr>
          <a:xfrm>
            <a:off x="3599892" y="3868317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042A4C-2827-4D2D-9694-AA0766766C9B}"/>
              </a:ext>
            </a:extLst>
          </p:cNvPr>
          <p:cNvSpPr/>
          <p:nvPr/>
        </p:nvSpPr>
        <p:spPr>
          <a:xfrm>
            <a:off x="6660232" y="3861048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저장소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D94C480-971E-420B-826F-032A98A925C7}"/>
              </a:ext>
            </a:extLst>
          </p:cNvPr>
          <p:cNvSpPr/>
          <p:nvPr/>
        </p:nvSpPr>
        <p:spPr>
          <a:xfrm>
            <a:off x="2519772" y="4443673"/>
            <a:ext cx="1044116" cy="7133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35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스테이지에 있는 대기 파일들을 버전으로 만드는 명령어는 </a:t>
            </a:r>
            <a:r>
              <a:rPr lang="en-US" altLang="ko-KR" dirty="0"/>
              <a:t>commit </a:t>
            </a:r>
            <a:r>
              <a:rPr lang="ko-KR" altLang="en-US" dirty="0"/>
              <a:t>이라는 명령어를 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스테이지에 대기하던 파일은 사라지고 저장소에 버전이 생성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C71FD4-A68C-471B-9E2E-840B1AD6F257}"/>
              </a:ext>
            </a:extLst>
          </p:cNvPr>
          <p:cNvSpPr/>
          <p:nvPr/>
        </p:nvSpPr>
        <p:spPr>
          <a:xfrm>
            <a:off x="539552" y="4300366"/>
            <a:ext cx="1944216" cy="1072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hello.txt </a:t>
            </a:r>
            <a:r>
              <a:rPr lang="ko-KR" altLang="en-US" dirty="0"/>
              <a:t>파일 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EB6C77-8121-4DC7-A9E8-473563CF9CE2}"/>
              </a:ext>
            </a:extLst>
          </p:cNvPr>
          <p:cNvSpPr/>
          <p:nvPr/>
        </p:nvSpPr>
        <p:spPr>
          <a:xfrm>
            <a:off x="3599892" y="4300367"/>
            <a:ext cx="1944216" cy="1072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407E9-93F0-4BE5-95D4-8598F581A5BF}"/>
              </a:ext>
            </a:extLst>
          </p:cNvPr>
          <p:cNvSpPr/>
          <p:nvPr/>
        </p:nvSpPr>
        <p:spPr>
          <a:xfrm>
            <a:off x="6660232" y="4300367"/>
            <a:ext cx="1944216" cy="1072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hello.txt </a:t>
            </a:r>
            <a:r>
              <a:rPr lang="ko-KR" altLang="en-US" dirty="0"/>
              <a:t>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1C530A-C6DC-4E03-AB02-D18EC49DB376}"/>
              </a:ext>
            </a:extLst>
          </p:cNvPr>
          <p:cNvSpPr/>
          <p:nvPr/>
        </p:nvSpPr>
        <p:spPr>
          <a:xfrm>
            <a:off x="539552" y="3868317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작업 트리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BA2203-1435-4811-BF9C-15E22E9F23DF}"/>
              </a:ext>
            </a:extLst>
          </p:cNvPr>
          <p:cNvSpPr/>
          <p:nvPr/>
        </p:nvSpPr>
        <p:spPr>
          <a:xfrm>
            <a:off x="3599892" y="3868317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스테이지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042A4C-2827-4D2D-9694-AA0766766C9B}"/>
              </a:ext>
            </a:extLst>
          </p:cNvPr>
          <p:cNvSpPr/>
          <p:nvPr/>
        </p:nvSpPr>
        <p:spPr>
          <a:xfrm>
            <a:off x="6660232" y="3861048"/>
            <a:ext cx="1944216" cy="43931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저장소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091CE7B-7074-4135-8B5C-C53129E27AA6}"/>
              </a:ext>
            </a:extLst>
          </p:cNvPr>
          <p:cNvSpPr/>
          <p:nvPr/>
        </p:nvSpPr>
        <p:spPr>
          <a:xfrm>
            <a:off x="5580112" y="4480105"/>
            <a:ext cx="1044116" cy="7133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commit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2147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Vscode</a:t>
            </a:r>
            <a:r>
              <a:rPr lang="ko-KR" altLang="en-US" dirty="0"/>
              <a:t>를 이용하여 작업 트리에 </a:t>
            </a:r>
            <a:r>
              <a:rPr lang="en-US" altLang="ko-KR" dirty="0"/>
              <a:t>hello.txt </a:t>
            </a:r>
            <a:r>
              <a:rPr lang="ko-KR" altLang="en-US" dirty="0"/>
              <a:t>파일을 생성하고 </a:t>
            </a:r>
            <a:r>
              <a:rPr lang="en-US" altLang="ko-KR" dirty="0"/>
              <a:t>Test</a:t>
            </a:r>
            <a:r>
              <a:rPr lang="ko-KR" altLang="en-US" dirty="0"/>
              <a:t>라는 문구를 입력하고 저장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84EA07-AB2D-4BB7-8C40-D3C4C9FDD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72" y="2653232"/>
            <a:ext cx="5076056" cy="38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3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627784" y="12982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7784" y="2971550"/>
            <a:ext cx="38589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solidFill>
                  <a:schemeClr val="bg1"/>
                </a:solidFill>
              </a:rPr>
              <a:t>깃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9598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7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 status </a:t>
            </a:r>
            <a:r>
              <a:rPr lang="ko-KR" altLang="en-US" dirty="0"/>
              <a:t>는 현재 깃의 상태를 출력한다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git add &lt;</a:t>
            </a:r>
            <a:r>
              <a:rPr lang="ko-KR" altLang="en-US" dirty="0"/>
              <a:t>파일이름</a:t>
            </a:r>
            <a:r>
              <a:rPr lang="en-US" altLang="ko-KR" dirty="0"/>
              <a:t>&gt; </a:t>
            </a:r>
            <a:r>
              <a:rPr lang="ko-KR" altLang="en-US" dirty="0"/>
              <a:t>파일을 스테이지에 등록한다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git status </a:t>
            </a:r>
            <a:r>
              <a:rPr lang="ko-KR" altLang="en-US" dirty="0"/>
              <a:t>를 다시 확인해보면 스테이지에 추가되었다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DBC019-A07D-4321-A23C-68C9A7C0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842412"/>
            <a:ext cx="4536504" cy="35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0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C7F4C6-B9FE-4723-8BC5-624AA799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2842412"/>
            <a:ext cx="4536505" cy="354487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commit –m “</a:t>
            </a:r>
            <a:r>
              <a:rPr lang="ko-KR" altLang="en-US" dirty="0"/>
              <a:t>저장할 메시지명</a:t>
            </a:r>
            <a:r>
              <a:rPr lang="en-US" altLang="ko-KR" dirty="0"/>
              <a:t>” </a:t>
            </a:r>
            <a:r>
              <a:rPr lang="ko-KR" altLang="en-US" dirty="0"/>
              <a:t>을 사용하면 스테이지에서 저장소로 이동하며 버전이 생성된다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git status </a:t>
            </a:r>
            <a:r>
              <a:rPr lang="ko-KR" altLang="en-US" dirty="0"/>
              <a:t>를 다시 확인해보면 버전으로 만들 파일도 존재하지 않고 작업 트리도 수정 내역이 존재하지 않는다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227108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09D46E2-DB2F-442F-842F-93A90EF9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59" y="2842412"/>
            <a:ext cx="4536505" cy="354487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 log </a:t>
            </a:r>
            <a:r>
              <a:rPr lang="ko-KR" altLang="en-US" dirty="0"/>
              <a:t>를 이용하여 저장소의 버전을 확인한다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568525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B2C1CA-965D-4043-9064-C09D60F7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72" y="2653230"/>
            <a:ext cx="5076057" cy="380704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hello.txt</a:t>
            </a:r>
            <a:r>
              <a:rPr lang="ko-KR" altLang="en-US" dirty="0"/>
              <a:t> 파일 내용을 수정하고 저장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2487074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CA68FB-84D9-4CF5-B418-64664F936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93" y="3501008"/>
            <a:ext cx="3778199" cy="295232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hello.txt </a:t>
            </a:r>
            <a:r>
              <a:rPr lang="ko-KR" altLang="en-US" dirty="0"/>
              <a:t>파일을 수정 한 뒤 </a:t>
            </a:r>
            <a:r>
              <a:rPr lang="en-US" altLang="ko-KR" dirty="0"/>
              <a:t>add</a:t>
            </a:r>
            <a:r>
              <a:rPr lang="ko-KR" altLang="en-US" dirty="0"/>
              <a:t>와 </a:t>
            </a:r>
            <a:r>
              <a:rPr lang="en-US" altLang="ko-KR" dirty="0"/>
              <a:t>commit</a:t>
            </a:r>
            <a:r>
              <a:rPr lang="ko-KR" altLang="en-US" dirty="0"/>
              <a:t>를 한꺼번에 처리하려면 </a:t>
            </a:r>
            <a:r>
              <a:rPr lang="en-US" altLang="ko-KR" dirty="0"/>
              <a:t>git commit –am “</a:t>
            </a:r>
            <a:r>
              <a:rPr lang="ko-KR" altLang="en-US" dirty="0"/>
              <a:t>메시지명</a:t>
            </a:r>
            <a:r>
              <a:rPr lang="en-US" altLang="ko-KR" dirty="0"/>
              <a:t>”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사용하면 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commit</a:t>
            </a:r>
            <a:r>
              <a:rPr lang="ko-KR" altLang="en-US" dirty="0"/>
              <a:t>을 완료한 뒤 </a:t>
            </a:r>
            <a:r>
              <a:rPr lang="en-US" altLang="ko-KR" dirty="0"/>
              <a:t>log</a:t>
            </a:r>
            <a:r>
              <a:rPr lang="ko-KR" altLang="en-US" dirty="0"/>
              <a:t>를 확인하면 </a:t>
            </a:r>
            <a:r>
              <a:rPr lang="en-US" altLang="ko-KR" dirty="0"/>
              <a:t>message1</a:t>
            </a:r>
            <a:r>
              <a:rPr lang="ko-KR" altLang="en-US" dirty="0"/>
              <a:t>과 </a:t>
            </a:r>
            <a:r>
              <a:rPr lang="en-US" altLang="ko-KR" dirty="0"/>
              <a:t>message2 </a:t>
            </a:r>
            <a:r>
              <a:rPr lang="ko-KR" altLang="en-US" dirty="0"/>
              <a:t>두개의 버전을 확인 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( </a:t>
            </a:r>
            <a:r>
              <a:rPr lang="ko-KR" altLang="en-US" dirty="0"/>
              <a:t>파일을 새로 생성하는 경우에는 </a:t>
            </a:r>
            <a:r>
              <a:rPr lang="en-US" altLang="ko-KR" dirty="0"/>
              <a:t>add, commit</a:t>
            </a:r>
            <a:r>
              <a:rPr lang="ko-KR" altLang="en-US" dirty="0"/>
              <a:t>을 사용 </a:t>
            </a:r>
            <a:r>
              <a:rPr lang="en-US" altLang="ko-KR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1894490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736589D-8B46-44D9-A014-FC7A7A13D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72" y="2653229"/>
            <a:ext cx="5076057" cy="380704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hello.txt</a:t>
            </a:r>
            <a:r>
              <a:rPr lang="ko-KR" altLang="en-US" dirty="0"/>
              <a:t> 파일 내용을 수정하고 저장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add</a:t>
            </a:r>
            <a:r>
              <a:rPr lang="ko-KR" altLang="en-US" sz="2300" dirty="0"/>
              <a:t>와 </a:t>
            </a:r>
            <a:r>
              <a:rPr lang="en-US" altLang="ko-KR" sz="2300" dirty="0"/>
              <a:t>commit </a:t>
            </a:r>
            <a:r>
              <a:rPr lang="ko-KR" altLang="en-US" sz="2300" dirty="0"/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1807743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88BC96-9E57-4161-B3C8-EC4731AEB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93" y="3502893"/>
            <a:ext cx="3778199" cy="295232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hello.txt </a:t>
            </a:r>
            <a:r>
              <a:rPr lang="ko-KR" altLang="en-US" dirty="0"/>
              <a:t>파일을 수정 한 뒤 </a:t>
            </a:r>
            <a:r>
              <a:rPr lang="en-US" altLang="ko-KR" dirty="0"/>
              <a:t>git diff</a:t>
            </a:r>
            <a:r>
              <a:rPr lang="ko-KR" altLang="en-US" dirty="0"/>
              <a:t>를 사용하면 저장소에 있는 파일과 작업 트리에 있는 파일의 내용의 변경 사항을 확인 할 수 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변경 사항 확인하기</a:t>
            </a:r>
          </a:p>
        </p:txBody>
      </p:sp>
    </p:spTree>
    <p:extLst>
      <p:ext uri="{BB962C8B-B14F-4D97-AF65-F5344CB8AC3E}">
        <p14:creationId xmlns:p14="http://schemas.microsoft.com/office/powerpoint/2010/main" val="2325051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3A5EF7-5118-48BC-96CF-7FFDFB5E6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71" y="2653229"/>
            <a:ext cx="5076057" cy="380704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hello.txt</a:t>
            </a:r>
            <a:r>
              <a:rPr lang="ko-KR" altLang="en-US" dirty="0"/>
              <a:t> 파일 내용을 수정하고 저장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작업 되돌리기</a:t>
            </a:r>
          </a:p>
        </p:txBody>
      </p:sp>
    </p:spTree>
    <p:extLst>
      <p:ext uri="{BB962C8B-B14F-4D97-AF65-F5344CB8AC3E}">
        <p14:creationId xmlns:p14="http://schemas.microsoft.com/office/powerpoint/2010/main" val="707790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restore hello.txt </a:t>
            </a:r>
            <a:r>
              <a:rPr lang="ko-KR" altLang="en-US" dirty="0"/>
              <a:t>명령어를 입력하면 수정사항들을 취소하고 저장소에 있는 파일로 되돌려준다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작업 되돌리기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56E7BF-FA6C-4A9F-A848-FAF20FAF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2852936"/>
            <a:ext cx="3228154" cy="25225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400C8C-59EB-44D9-95B9-C49393AEB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31" y="2620651"/>
            <a:ext cx="4788024" cy="359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83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C86768-9B2A-4A01-B6A4-E87D4794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791" y="2653228"/>
            <a:ext cx="5066929" cy="380019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hello2.txt </a:t>
            </a:r>
            <a:r>
              <a:rPr lang="ko-KR" altLang="en-US" dirty="0"/>
              <a:t>파일을 생성하고 문구를 작성 뒤 저장해 준다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스테이지 되돌리기</a:t>
            </a:r>
          </a:p>
        </p:txBody>
      </p:sp>
    </p:spTree>
    <p:extLst>
      <p:ext uri="{BB962C8B-B14F-4D97-AF65-F5344CB8AC3E}">
        <p14:creationId xmlns:p14="http://schemas.microsoft.com/office/powerpoint/2010/main" val="101695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은 소스 코드 버전 관리 시스템으로</a:t>
            </a:r>
            <a:r>
              <a:rPr lang="en-US" altLang="ko-KR" dirty="0"/>
              <a:t>, </a:t>
            </a:r>
            <a:r>
              <a:rPr lang="ko-KR" altLang="en-US" dirty="0"/>
              <a:t>개발자가 소스 코드를 효율적으로 관리하고 협업할 수 있도록 도와주는 도구입니다</a:t>
            </a:r>
            <a:r>
              <a:rPr lang="en-US" altLang="ko-KR" dirty="0"/>
              <a:t>. Git</a:t>
            </a:r>
            <a:r>
              <a:rPr lang="ko-KR" altLang="en-US" dirty="0"/>
              <a:t>은 파일의 변경 사항을 추적하고</a:t>
            </a:r>
            <a:r>
              <a:rPr lang="en-US" altLang="ko-KR" dirty="0"/>
              <a:t>, </a:t>
            </a:r>
            <a:r>
              <a:rPr lang="ko-KR" altLang="en-US" dirty="0"/>
              <a:t>여러 명의 개발자가 동시에 같은 프로젝트에서 작업할 때 충돌 없이 작업을 진행할 수 있게 해줍니다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깃이란</a:t>
            </a:r>
            <a:r>
              <a:rPr lang="en-US" altLang="ko-KR" sz="2300" dirty="0"/>
              <a:t>?</a:t>
            </a:r>
            <a:endParaRPr lang="ko-KR" altLang="en-US" sz="23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BE33D80-99EB-44B7-9968-03C15945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94" y="3502891"/>
            <a:ext cx="3778200" cy="295232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생성된 파일을 </a:t>
            </a:r>
            <a:r>
              <a:rPr lang="en-US" altLang="ko-KR" dirty="0"/>
              <a:t>add </a:t>
            </a:r>
            <a:r>
              <a:rPr lang="ko-KR" altLang="en-US" dirty="0"/>
              <a:t>명령어로 스테이지에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status </a:t>
            </a:r>
            <a:r>
              <a:rPr lang="ko-KR" altLang="en-US" dirty="0"/>
              <a:t>를 이용하여 상태를 확인하면 스테이지에 파일이 있는 것이 확인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restore --staged hello2.txt</a:t>
            </a:r>
            <a:r>
              <a:rPr lang="ko-KR" altLang="en-US" dirty="0"/>
              <a:t>를 해주면 스테이지에 올라가기 전 상태로 돌아온다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스테이지 되돌리기</a:t>
            </a:r>
          </a:p>
        </p:txBody>
      </p:sp>
    </p:spTree>
    <p:extLst>
      <p:ext uri="{BB962C8B-B14F-4D97-AF65-F5344CB8AC3E}">
        <p14:creationId xmlns:p14="http://schemas.microsoft.com/office/powerpoint/2010/main" val="2193023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CC69ED-30C6-4327-8882-7CBFA1229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480" y="3502890"/>
            <a:ext cx="3788929" cy="296071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최근의 </a:t>
            </a:r>
            <a:r>
              <a:rPr lang="en-US" altLang="ko-KR" dirty="0"/>
              <a:t>commit</a:t>
            </a:r>
            <a:r>
              <a:rPr lang="ko-KR" altLang="en-US" dirty="0"/>
              <a:t>을 되돌리기 위해 </a:t>
            </a:r>
            <a:r>
              <a:rPr lang="en-US" altLang="ko-KR" dirty="0"/>
              <a:t>hello2.txt</a:t>
            </a:r>
            <a:r>
              <a:rPr lang="ko-KR" altLang="en-US" dirty="0"/>
              <a:t>를 저장소에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git log</a:t>
            </a:r>
            <a:r>
              <a:rPr lang="ko-KR" altLang="en-US" dirty="0"/>
              <a:t>를 이용하여 현재 버전들을 확인 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최근 </a:t>
            </a:r>
            <a:r>
              <a:rPr lang="en-US" altLang="ko-KR" sz="2300" dirty="0"/>
              <a:t>commit</a:t>
            </a:r>
            <a:r>
              <a:rPr lang="ko-KR" altLang="en-US" sz="2300" dirty="0"/>
              <a:t> 되돌리기</a:t>
            </a:r>
          </a:p>
        </p:txBody>
      </p:sp>
    </p:spTree>
    <p:extLst>
      <p:ext uri="{BB962C8B-B14F-4D97-AF65-F5344CB8AC3E}">
        <p14:creationId xmlns:p14="http://schemas.microsoft.com/office/powerpoint/2010/main" val="1237564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3454FE5-AF5F-42B7-93CB-68C442B5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480" y="3502889"/>
            <a:ext cx="3788929" cy="296071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최근의 </a:t>
            </a:r>
            <a:r>
              <a:rPr lang="en-US" altLang="ko-KR" dirty="0"/>
              <a:t>commit</a:t>
            </a:r>
            <a:r>
              <a:rPr lang="ko-KR" altLang="en-US" dirty="0"/>
              <a:t>을 되돌리기 위해서는 </a:t>
            </a:r>
            <a:r>
              <a:rPr lang="en-US" altLang="ko-KR" dirty="0"/>
              <a:t>git</a:t>
            </a:r>
            <a:r>
              <a:rPr lang="ko-KR" altLang="en-US" dirty="0"/>
              <a:t>에서 </a:t>
            </a:r>
            <a:r>
              <a:rPr lang="en-US" altLang="ko-KR" dirty="0"/>
              <a:t>reset HEAD^ </a:t>
            </a:r>
            <a:r>
              <a:rPr lang="ko-KR" altLang="en-US" dirty="0"/>
              <a:t>명령어를 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명령어를 이용한 뒤 </a:t>
            </a:r>
            <a:r>
              <a:rPr lang="en-US" altLang="ko-KR" dirty="0"/>
              <a:t>log</a:t>
            </a:r>
            <a:r>
              <a:rPr lang="ko-KR" altLang="en-US" dirty="0"/>
              <a:t>를 확인하면 </a:t>
            </a:r>
            <a:r>
              <a:rPr lang="en-US" altLang="ko-KR" dirty="0"/>
              <a:t>message3 </a:t>
            </a:r>
            <a:r>
              <a:rPr lang="ko-KR" altLang="en-US" dirty="0"/>
              <a:t>로그가 제거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hello2.txt</a:t>
            </a:r>
            <a:r>
              <a:rPr lang="ko-KR" altLang="en-US" dirty="0"/>
              <a:t>는 작업 트리에서만 존재하고 저장소에는 존재하지 않는다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최근 </a:t>
            </a:r>
            <a:r>
              <a:rPr lang="en-US" altLang="ko-KR" sz="2300" dirty="0"/>
              <a:t>commit</a:t>
            </a:r>
            <a:r>
              <a:rPr lang="ko-KR" altLang="en-US" sz="2300" dirty="0"/>
              <a:t> 되돌리기</a:t>
            </a:r>
          </a:p>
        </p:txBody>
      </p:sp>
    </p:spTree>
    <p:extLst>
      <p:ext uri="{BB962C8B-B14F-4D97-AF65-F5344CB8AC3E}">
        <p14:creationId xmlns:p14="http://schemas.microsoft.com/office/powerpoint/2010/main" val="3753889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특정 </a:t>
            </a:r>
            <a:r>
              <a:rPr lang="en-US" altLang="ko-KR" dirty="0"/>
              <a:t>commit</a:t>
            </a:r>
            <a:r>
              <a:rPr lang="ko-KR" altLang="en-US" dirty="0"/>
              <a:t>으로 되돌리기 위해 여러 개의 </a:t>
            </a:r>
            <a:r>
              <a:rPr lang="en-US" altLang="ko-KR" dirty="0"/>
              <a:t>commit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commit </a:t>
            </a:r>
            <a:r>
              <a:rPr lang="ko-KR" altLang="en-US" dirty="0"/>
              <a:t>들은 특정 </a:t>
            </a:r>
            <a:r>
              <a:rPr lang="en-US" altLang="ko-KR" dirty="0"/>
              <a:t>hash </a:t>
            </a:r>
            <a:r>
              <a:rPr lang="ko-KR" altLang="en-US" dirty="0"/>
              <a:t>값</a:t>
            </a:r>
            <a:r>
              <a:rPr lang="en-US" altLang="ko-KR" dirty="0"/>
              <a:t>(d286bcef0b48dcf09a6f07b43659dcd03c10f53b)</a:t>
            </a:r>
            <a:r>
              <a:rPr lang="ko-KR" altLang="en-US" dirty="0"/>
              <a:t>을 가지고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해당 </a:t>
            </a:r>
            <a:r>
              <a:rPr lang="en-US" altLang="ko-KR" dirty="0"/>
              <a:t>hash </a:t>
            </a:r>
            <a:r>
              <a:rPr lang="ko-KR" altLang="en-US" dirty="0"/>
              <a:t>값을 이용하여 특정 </a:t>
            </a:r>
            <a:r>
              <a:rPr lang="en-US" altLang="ko-KR" dirty="0"/>
              <a:t>commit</a:t>
            </a:r>
            <a:r>
              <a:rPr lang="ko-KR" altLang="en-US" dirty="0"/>
              <a:t>으로 되돌리기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특정 </a:t>
            </a:r>
            <a:r>
              <a:rPr lang="en-US" altLang="ko-KR" sz="2300" dirty="0"/>
              <a:t>commit</a:t>
            </a:r>
            <a:r>
              <a:rPr lang="ko-KR" altLang="en-US" sz="2300" dirty="0"/>
              <a:t> 되돌리기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984306-C663-4504-B543-5CF4C72E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973" y="2996952"/>
            <a:ext cx="4570054" cy="35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89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BA6A423-39A1-4D38-A0D5-EE409BDB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170" y="2516228"/>
            <a:ext cx="5107660" cy="399118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</a:t>
            </a:r>
            <a:r>
              <a:rPr lang="ko-KR" altLang="en-US" dirty="0"/>
              <a:t>에서 </a:t>
            </a:r>
            <a:r>
              <a:rPr lang="en-US" altLang="ko-KR" dirty="0"/>
              <a:t>reset --hard &lt;hash</a:t>
            </a:r>
            <a:r>
              <a:rPr lang="ko-KR" altLang="en-US" dirty="0"/>
              <a:t>값</a:t>
            </a:r>
            <a:r>
              <a:rPr lang="en-US" altLang="ko-KR" dirty="0"/>
              <a:t>&gt; </a:t>
            </a:r>
            <a:r>
              <a:rPr lang="ko-KR" altLang="en-US" dirty="0"/>
              <a:t>을 이용하면 특정 </a:t>
            </a:r>
            <a:r>
              <a:rPr lang="en-US" altLang="ko-KR" dirty="0"/>
              <a:t>commit</a:t>
            </a:r>
            <a:r>
              <a:rPr lang="ko-KR" altLang="en-US" dirty="0"/>
              <a:t>으로 변경</a:t>
            </a:r>
            <a:r>
              <a:rPr lang="en-US" altLang="ko-KR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특정 </a:t>
            </a:r>
            <a:r>
              <a:rPr lang="en-US" altLang="ko-KR" sz="2300" dirty="0"/>
              <a:t>commit</a:t>
            </a:r>
            <a:r>
              <a:rPr lang="ko-KR" altLang="en-US" sz="2300" dirty="0"/>
              <a:t> 되돌리기</a:t>
            </a:r>
          </a:p>
        </p:txBody>
      </p:sp>
    </p:spTree>
    <p:extLst>
      <p:ext uri="{BB962C8B-B14F-4D97-AF65-F5344CB8AC3E}">
        <p14:creationId xmlns:p14="http://schemas.microsoft.com/office/powerpoint/2010/main" val="2955560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</a:t>
            </a:r>
            <a:r>
              <a:rPr lang="ko-KR" altLang="en-US" dirty="0"/>
              <a:t>에서 </a:t>
            </a:r>
            <a:r>
              <a:rPr lang="en-US" altLang="ko-KR" dirty="0"/>
              <a:t>reset </a:t>
            </a:r>
            <a:r>
              <a:rPr lang="ko-KR" altLang="en-US" dirty="0"/>
              <a:t>옵션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특정 </a:t>
            </a:r>
            <a:r>
              <a:rPr lang="en-US" altLang="ko-KR" sz="2300" dirty="0"/>
              <a:t>commit</a:t>
            </a:r>
            <a:r>
              <a:rPr lang="ko-KR" altLang="en-US" sz="2300" dirty="0"/>
              <a:t> 되돌리기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8A83C9C-76A5-46C9-AC27-5D5FA754D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343545"/>
              </p:ext>
            </p:extLst>
          </p:nvPr>
        </p:nvGraphicFramePr>
        <p:xfrm>
          <a:off x="1524000" y="249289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8558187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63601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68837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5224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작업 트리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스테이지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저장소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296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--hard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60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--mixed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193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--soft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4563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03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04A968-7327-42EF-904F-FF6BD996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658" y="2996951"/>
            <a:ext cx="4570056" cy="357109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특정 </a:t>
            </a:r>
            <a:r>
              <a:rPr lang="en-US" altLang="ko-KR" dirty="0"/>
              <a:t>commit</a:t>
            </a:r>
            <a:r>
              <a:rPr lang="ko-KR" altLang="en-US" dirty="0"/>
              <a:t>을 취소 하기 위해 하나의 </a:t>
            </a:r>
            <a:r>
              <a:rPr lang="en-US" altLang="ko-KR" dirty="0"/>
              <a:t>commit</a:t>
            </a:r>
            <a:r>
              <a:rPr lang="ko-KR" altLang="en-US" dirty="0"/>
              <a:t>을 추가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되돌리기와 취소하기의 차이는 </a:t>
            </a:r>
            <a:r>
              <a:rPr lang="en-US" altLang="ko-KR" dirty="0"/>
              <a:t>log</a:t>
            </a:r>
            <a:r>
              <a:rPr lang="ko-KR" altLang="en-US" dirty="0"/>
              <a:t>에 기록을 남기기 위함이다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특정 </a:t>
            </a:r>
            <a:r>
              <a:rPr lang="en-US" altLang="ko-KR" sz="2300" dirty="0"/>
              <a:t>commit</a:t>
            </a:r>
            <a:r>
              <a:rPr lang="ko-KR" altLang="en-US" sz="2300" dirty="0"/>
              <a:t> 취소하기</a:t>
            </a:r>
          </a:p>
        </p:txBody>
      </p:sp>
    </p:spTree>
    <p:extLst>
      <p:ext uri="{BB962C8B-B14F-4D97-AF65-F5344CB8AC3E}">
        <p14:creationId xmlns:p14="http://schemas.microsoft.com/office/powerpoint/2010/main" val="1150821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197A852-4E41-4BCC-87FF-73A77316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659" y="2996951"/>
            <a:ext cx="4570056" cy="357109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</a:t>
            </a:r>
            <a:r>
              <a:rPr lang="ko-KR" altLang="en-US" dirty="0"/>
              <a:t>에서 </a:t>
            </a:r>
            <a:r>
              <a:rPr lang="en-US" altLang="ko-KR" dirty="0"/>
              <a:t>revert &lt;hash</a:t>
            </a:r>
            <a:r>
              <a:rPr lang="ko-KR" altLang="en-US" dirty="0"/>
              <a:t>값</a:t>
            </a:r>
            <a:r>
              <a:rPr lang="en-US" altLang="ko-KR" dirty="0"/>
              <a:t>&gt;</a:t>
            </a:r>
            <a:r>
              <a:rPr lang="ko-KR" altLang="en-US" dirty="0"/>
              <a:t> 을 이용하면 특정 </a:t>
            </a:r>
            <a:r>
              <a:rPr lang="en-US" altLang="ko-KR" dirty="0"/>
              <a:t>commit</a:t>
            </a:r>
            <a:r>
              <a:rPr lang="ko-KR" altLang="en-US" dirty="0"/>
              <a:t> 취소가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log</a:t>
            </a:r>
            <a:r>
              <a:rPr lang="ko-KR" altLang="en-US" dirty="0"/>
              <a:t>을 이용해서 확인해보면 취소 이력이 남아있다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556" y="1085737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특정 </a:t>
            </a:r>
            <a:r>
              <a:rPr lang="en-US" altLang="ko-KR" sz="2300" dirty="0"/>
              <a:t>commit</a:t>
            </a:r>
            <a:r>
              <a:rPr lang="ko-KR" altLang="en-US" sz="2300" dirty="0"/>
              <a:t> 취소하기</a:t>
            </a:r>
          </a:p>
        </p:txBody>
      </p:sp>
    </p:spTree>
    <p:extLst>
      <p:ext uri="{BB962C8B-B14F-4D97-AF65-F5344CB8AC3E}">
        <p14:creationId xmlns:p14="http://schemas.microsoft.com/office/powerpoint/2010/main" val="453823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브랜치는</a:t>
            </a:r>
            <a:r>
              <a:rPr lang="ko-KR" altLang="en-US" dirty="0"/>
              <a:t> 원래 나뭇가지라는 뜻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나무가 가지에서 새로운 줄기를 뻗듯이 여러 갈래로 퍼지는 데이터의 흐름을 뜻한다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기존의 메인 코드에서 </a:t>
            </a:r>
            <a:r>
              <a:rPr lang="ko-KR" altLang="en-US" dirty="0" err="1"/>
              <a:t>브랜치를</a:t>
            </a:r>
            <a:r>
              <a:rPr lang="ko-KR" altLang="en-US" dirty="0"/>
              <a:t> 따로 생성하여 기능을 추가하거나 오류를 수정 한 뒤 완료가 되면 메인 코드에 병합을 하는 방식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브랜치는</a:t>
            </a:r>
            <a:r>
              <a:rPr lang="ko-KR" altLang="en-US" dirty="0"/>
              <a:t> 버전 관리 시스템에서 핵심 기능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협업 시 굉장히 유용하게 사용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563445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깃은 처음에 시작하면 </a:t>
            </a:r>
            <a:r>
              <a:rPr lang="en-US" altLang="ko-KR" dirty="0"/>
              <a:t>main </a:t>
            </a:r>
            <a:r>
              <a:rPr lang="ko-KR" altLang="en-US" dirty="0" err="1"/>
              <a:t>브랜치가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main2</a:t>
            </a:r>
            <a:r>
              <a:rPr lang="ko-KR" altLang="en-US" dirty="0"/>
              <a:t>에서 새로운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a, b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새로운 </a:t>
            </a:r>
            <a:r>
              <a:rPr lang="ko-KR" altLang="en-US" dirty="0" err="1"/>
              <a:t>브랜치에서</a:t>
            </a:r>
            <a:r>
              <a:rPr lang="ko-KR" altLang="en-US" dirty="0"/>
              <a:t> 작업이 끝나면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병합이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기존의 파일은 유지하면서 새로운 공간에서 작업을 한 뒤 문제가 없을 때 기존의 파일에 병합을 하는 시스템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976CA74-F7E3-47AD-A709-C462EDED7F6A}"/>
              </a:ext>
            </a:extLst>
          </p:cNvPr>
          <p:cNvGrpSpPr/>
          <p:nvPr/>
        </p:nvGrpSpPr>
        <p:grpSpPr>
          <a:xfrm>
            <a:off x="827584" y="3861048"/>
            <a:ext cx="7632848" cy="1931856"/>
            <a:chOff x="827584" y="3861048"/>
            <a:chExt cx="7632848" cy="1931856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00DB1861-ADC8-439C-8C66-32AB557B69DD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2681360" y="4794335"/>
              <a:ext cx="49685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B7C409-B232-467A-BA43-480D00C454A9}"/>
                </a:ext>
              </a:extLst>
            </p:cNvPr>
            <p:cNvSpPr txBox="1"/>
            <p:nvPr/>
          </p:nvSpPr>
          <p:spPr>
            <a:xfrm>
              <a:off x="827584" y="4607898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main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60285-A274-4F6D-B44B-85337015DF17}"/>
                </a:ext>
              </a:extLst>
            </p:cNvPr>
            <p:cNvSpPr txBox="1"/>
            <p:nvPr/>
          </p:nvSpPr>
          <p:spPr>
            <a:xfrm>
              <a:off x="971600" y="5291916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129D19-6D13-4CE7-B26B-50D0808723F4}"/>
                </a:ext>
              </a:extLst>
            </p:cNvPr>
            <p:cNvSpPr txBox="1"/>
            <p:nvPr/>
          </p:nvSpPr>
          <p:spPr>
            <a:xfrm>
              <a:off x="971600" y="3949799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55D6CF-56FA-426A-865C-13C2C926D188}"/>
                </a:ext>
              </a:extLst>
            </p:cNvPr>
            <p:cNvSpPr/>
            <p:nvPr/>
          </p:nvSpPr>
          <p:spPr>
            <a:xfrm>
              <a:off x="827584" y="3861048"/>
              <a:ext cx="7632848" cy="19318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EB8CB6B-61EC-4B67-9F30-2B8FE914D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584" y="4436135"/>
              <a:ext cx="7632848" cy="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7A4F87E-48F8-4A7E-A0BE-36B5FD075CF4}"/>
                </a:ext>
              </a:extLst>
            </p:cNvPr>
            <p:cNvCxnSpPr>
              <a:cxnSpLocks/>
            </p:cNvCxnSpPr>
            <p:nvPr/>
          </p:nvCxnSpPr>
          <p:spPr>
            <a:xfrm>
              <a:off x="827584" y="5157192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B75E208-1166-49BF-9347-CB0AEEF44422}"/>
                </a:ext>
              </a:extLst>
            </p:cNvPr>
            <p:cNvSpPr/>
            <p:nvPr/>
          </p:nvSpPr>
          <p:spPr>
            <a:xfrm>
              <a:off x="1745256" y="4566201"/>
              <a:ext cx="936104" cy="4562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main1</a:t>
              </a:r>
              <a:endParaRPr lang="ko-KR" altLang="en-US" sz="13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C8E5508-F494-41E2-8877-55724E7B3B2F}"/>
                </a:ext>
              </a:extLst>
            </p:cNvPr>
            <p:cNvSpPr/>
            <p:nvPr/>
          </p:nvSpPr>
          <p:spPr>
            <a:xfrm>
              <a:off x="3306935" y="4596265"/>
              <a:ext cx="936104" cy="4562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main2</a:t>
              </a:r>
              <a:endParaRPr lang="ko-KR" altLang="en-US" sz="13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D340548-B77A-4E69-9CCF-3D39A9C0FCA0}"/>
                </a:ext>
              </a:extLst>
            </p:cNvPr>
            <p:cNvSpPr/>
            <p:nvPr/>
          </p:nvSpPr>
          <p:spPr>
            <a:xfrm>
              <a:off x="5076056" y="4566201"/>
              <a:ext cx="936104" cy="4562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main3</a:t>
              </a:r>
              <a:endParaRPr lang="ko-KR" altLang="en-US" sz="13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FFF45BA-DDD2-4938-8F00-75C4E9D524F1}"/>
                </a:ext>
              </a:extLst>
            </p:cNvPr>
            <p:cNvSpPr/>
            <p:nvPr/>
          </p:nvSpPr>
          <p:spPr>
            <a:xfrm>
              <a:off x="6300192" y="4566201"/>
              <a:ext cx="936104" cy="4562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main4</a:t>
              </a:r>
              <a:endParaRPr lang="ko-KR" altLang="en-US" sz="13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83314C8-F956-4FF7-8F35-84C2504161E9}"/>
                </a:ext>
              </a:extLst>
            </p:cNvPr>
            <p:cNvSpPr/>
            <p:nvPr/>
          </p:nvSpPr>
          <p:spPr>
            <a:xfrm>
              <a:off x="5165636" y="3943886"/>
              <a:ext cx="684076" cy="3693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a1</a:t>
              </a:r>
              <a:endParaRPr lang="ko-KR" altLang="en-US" sz="13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1B06F86-CA2D-4E00-AEB6-997F0798AD97}"/>
                </a:ext>
              </a:extLst>
            </p:cNvPr>
            <p:cNvSpPr/>
            <p:nvPr/>
          </p:nvSpPr>
          <p:spPr>
            <a:xfrm>
              <a:off x="6209752" y="3944863"/>
              <a:ext cx="684076" cy="3693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a2</a:t>
              </a:r>
              <a:endParaRPr lang="ko-KR" altLang="en-US" sz="13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F740202-D670-44F0-828D-1B18A1F63676}"/>
                </a:ext>
              </a:extLst>
            </p:cNvPr>
            <p:cNvSpPr/>
            <p:nvPr/>
          </p:nvSpPr>
          <p:spPr>
            <a:xfrm>
              <a:off x="3473448" y="4018445"/>
              <a:ext cx="684076" cy="2420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/>
                <a:t>분기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1987832-3255-44C6-A6A6-91B744E474AB}"/>
                </a:ext>
              </a:extLst>
            </p:cNvPr>
            <p:cNvCxnSpPr>
              <a:stCxn id="28" idx="3"/>
            </p:cNvCxnSpPr>
            <p:nvPr/>
          </p:nvCxnSpPr>
          <p:spPr>
            <a:xfrm flipV="1">
              <a:off x="4157524" y="4139474"/>
              <a:ext cx="10801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BA1D123-4AC9-48CB-9FB6-EAEC03E7F5A5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>
              <a:off x="4265536" y="4139474"/>
              <a:ext cx="166847" cy="6146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E3104EE-5222-4FD6-A003-C1D8889B01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1560" y="4128552"/>
              <a:ext cx="225015" cy="664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8DB8021-405D-4B53-98CA-5E796B084C6F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4706575" y="4128552"/>
              <a:ext cx="45906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FEE736C-EDBC-4832-96FD-04B09015B4E2}"/>
                </a:ext>
              </a:extLst>
            </p:cNvPr>
            <p:cNvCxnSpPr>
              <a:stCxn id="25" idx="6"/>
              <a:endCxn id="26" idx="2"/>
            </p:cNvCxnSpPr>
            <p:nvPr/>
          </p:nvCxnSpPr>
          <p:spPr>
            <a:xfrm>
              <a:off x="5849712" y="4128553"/>
              <a:ext cx="360040" cy="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C037399-CB20-4360-A31D-7C0722DB4AEE}"/>
                </a:ext>
              </a:extLst>
            </p:cNvPr>
            <p:cNvCxnSpPr>
              <a:stCxn id="26" idx="6"/>
            </p:cNvCxnSpPr>
            <p:nvPr/>
          </p:nvCxnSpPr>
          <p:spPr>
            <a:xfrm flipV="1">
              <a:off x="6893828" y="4128552"/>
              <a:ext cx="180020" cy="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6CCC0504-3125-43B6-B091-C7667500C00E}"/>
                </a:ext>
              </a:extLst>
            </p:cNvPr>
            <p:cNvCxnSpPr>
              <a:cxnSpLocks/>
            </p:cNvCxnSpPr>
            <p:nvPr/>
          </p:nvCxnSpPr>
          <p:spPr>
            <a:xfrm>
              <a:off x="7073848" y="4126050"/>
              <a:ext cx="288032" cy="666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34D59A3-7EB9-4904-8E5A-2386E5F228C0}"/>
                </a:ext>
              </a:extLst>
            </p:cNvPr>
            <p:cNvCxnSpPr>
              <a:cxnSpLocks/>
              <a:stCxn id="64" idx="7"/>
            </p:cNvCxnSpPr>
            <p:nvPr/>
          </p:nvCxnSpPr>
          <p:spPr>
            <a:xfrm flipV="1">
              <a:off x="7407596" y="4128553"/>
              <a:ext cx="109549" cy="6098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0906796-3F9D-48B9-AD30-A6B309667E7E}"/>
                </a:ext>
              </a:extLst>
            </p:cNvPr>
            <p:cNvSpPr/>
            <p:nvPr/>
          </p:nvSpPr>
          <p:spPr>
            <a:xfrm>
              <a:off x="7668344" y="4005020"/>
              <a:ext cx="684076" cy="2420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/>
                <a:t>병합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750A657B-A84F-49AB-AF8C-CE097F1980A6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7513079" y="4126050"/>
              <a:ext cx="155265" cy="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285A27C-58EF-4866-814B-131537623C64}"/>
                </a:ext>
              </a:extLst>
            </p:cNvPr>
            <p:cNvSpPr/>
            <p:nvPr/>
          </p:nvSpPr>
          <p:spPr>
            <a:xfrm>
              <a:off x="4412014" y="4733774"/>
              <a:ext cx="139091" cy="1390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AA9A041-7298-4CD5-8088-FF7E9E175434}"/>
                </a:ext>
              </a:extLst>
            </p:cNvPr>
            <p:cNvSpPr/>
            <p:nvPr/>
          </p:nvSpPr>
          <p:spPr>
            <a:xfrm>
              <a:off x="7288874" y="4718016"/>
              <a:ext cx="139091" cy="1390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A0844DC-E8D4-4A74-AA4F-1FD7ABBD51EC}"/>
                </a:ext>
              </a:extLst>
            </p:cNvPr>
            <p:cNvSpPr/>
            <p:nvPr/>
          </p:nvSpPr>
          <p:spPr>
            <a:xfrm>
              <a:off x="4810851" y="4737955"/>
              <a:ext cx="139091" cy="1390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708B800-25DB-4174-B08B-FEADD70E0DB7}"/>
                </a:ext>
              </a:extLst>
            </p:cNvPr>
            <p:cNvSpPr/>
            <p:nvPr/>
          </p:nvSpPr>
          <p:spPr>
            <a:xfrm>
              <a:off x="3815486" y="5349154"/>
              <a:ext cx="684076" cy="2420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/>
                <a:t>분기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84B1F696-64E7-4BCB-8229-6E8E20CB58CB}"/>
                </a:ext>
              </a:extLst>
            </p:cNvPr>
            <p:cNvCxnSpPr>
              <a:stCxn id="66" idx="3"/>
            </p:cNvCxnSpPr>
            <p:nvPr/>
          </p:nvCxnSpPr>
          <p:spPr>
            <a:xfrm flipH="1">
              <a:off x="4644008" y="4856677"/>
              <a:ext cx="187212" cy="617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89D7FE80-2FD2-4033-8806-BEB4142E91C1}"/>
                </a:ext>
              </a:extLst>
            </p:cNvPr>
            <p:cNvCxnSpPr>
              <a:stCxn id="67" idx="3"/>
            </p:cNvCxnSpPr>
            <p:nvPr/>
          </p:nvCxnSpPr>
          <p:spPr>
            <a:xfrm flipV="1">
              <a:off x="4499562" y="5470183"/>
              <a:ext cx="144446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F6635B2-7874-4929-839A-115A66062747}"/>
                </a:ext>
              </a:extLst>
            </p:cNvPr>
            <p:cNvCxnSpPr/>
            <p:nvPr/>
          </p:nvCxnSpPr>
          <p:spPr>
            <a:xfrm>
              <a:off x="4880396" y="4794335"/>
              <a:ext cx="195660" cy="682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FCA6D01-FE8C-4B07-8897-32759D3FA704}"/>
                </a:ext>
              </a:extLst>
            </p:cNvPr>
            <p:cNvCxnSpPr>
              <a:cxnSpLocks/>
            </p:cNvCxnSpPr>
            <p:nvPr/>
          </p:nvCxnSpPr>
          <p:spPr>
            <a:xfrm>
              <a:off x="5076056" y="5470183"/>
              <a:ext cx="8640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5DD177D-1C8B-4E14-94FB-4E88B3BB6273}"/>
                </a:ext>
              </a:extLst>
            </p:cNvPr>
            <p:cNvSpPr/>
            <p:nvPr/>
          </p:nvSpPr>
          <p:spPr>
            <a:xfrm>
              <a:off x="5184068" y="5284879"/>
              <a:ext cx="684076" cy="36933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/>
                <a:t>b1</a:t>
              </a:r>
              <a:endParaRPr lang="ko-KR" altLang="en-US" sz="1300" dirty="0"/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9633920E-1CA6-4C47-84AF-093BE79034BB}"/>
                </a:ext>
              </a:extLst>
            </p:cNvPr>
            <p:cNvCxnSpPr/>
            <p:nvPr/>
          </p:nvCxnSpPr>
          <p:spPr>
            <a:xfrm flipV="1">
              <a:off x="5940152" y="4794335"/>
              <a:ext cx="216024" cy="682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FE09331B-B9D4-4B7D-A948-7050D2DEA96C}"/>
                </a:ext>
              </a:extLst>
            </p:cNvPr>
            <p:cNvSpPr/>
            <p:nvPr/>
          </p:nvSpPr>
          <p:spPr>
            <a:xfrm>
              <a:off x="6086630" y="4723018"/>
              <a:ext cx="139091" cy="13909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731705E-FDCB-4770-BE2F-CED77B70CEAD}"/>
                </a:ext>
              </a:extLst>
            </p:cNvPr>
            <p:cNvSpPr/>
            <p:nvPr/>
          </p:nvSpPr>
          <p:spPr>
            <a:xfrm>
              <a:off x="6552220" y="5347181"/>
              <a:ext cx="684076" cy="2420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/>
                <a:t>병합</a:t>
              </a: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BBDF076-0014-47DD-AD4E-6812B15A0E1F}"/>
                </a:ext>
              </a:extLst>
            </p:cNvPr>
            <p:cNvCxnSpPr>
              <a:stCxn id="83" idx="5"/>
            </p:cNvCxnSpPr>
            <p:nvPr/>
          </p:nvCxnSpPr>
          <p:spPr>
            <a:xfrm>
              <a:off x="6205352" y="4841740"/>
              <a:ext cx="166848" cy="6194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4978890-F0D4-45CB-BC85-10EEC7CF81E6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 flipV="1">
              <a:off x="6365008" y="5468211"/>
              <a:ext cx="187212" cy="1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213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버전 관리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문서를 수정할 때마다 언제 수정했는지 어떤 것을 변경했는지 등을 구체적으로 기록하는 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백업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현재 컴퓨터에 있는 자료들을 다른 컴퓨터에 복제하는 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협업</a:t>
            </a:r>
            <a:endParaRPr lang="en-US" altLang="ko-K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팀원들끼리 파일을 편하게 주고받으면서 일을 할 수 있는 기능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깃의 주요 기능</a:t>
            </a:r>
          </a:p>
        </p:txBody>
      </p:sp>
    </p:spTree>
    <p:extLst>
      <p:ext uri="{BB962C8B-B14F-4D97-AF65-F5344CB8AC3E}">
        <p14:creationId xmlns:p14="http://schemas.microsoft.com/office/powerpoint/2010/main" val="4035205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실습을 하기 위해 새로운 깃 환경을 생성한다</a:t>
            </a:r>
            <a:r>
              <a:rPr lang="en-US" altLang="ko-KR" dirty="0"/>
              <a:t>. 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c:</a:t>
            </a:r>
            <a:r>
              <a:rPr lang="ko-KR" altLang="en-US" dirty="0"/>
              <a:t>에서 </a:t>
            </a:r>
            <a:r>
              <a:rPr lang="en-US" altLang="ko-KR" dirty="0"/>
              <a:t>branch-test </a:t>
            </a:r>
            <a:r>
              <a:rPr lang="ko-KR" altLang="en-US" dirty="0"/>
              <a:t>폴더를 생성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깃 저장소로 초기화 작업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74AAB5-AD8F-445D-B49A-57C35686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0" y="2901284"/>
            <a:ext cx="4207559" cy="32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24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해당 디렉토리에 파일을 하나 생성하고 코드를 작성 후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git </a:t>
            </a:r>
            <a:r>
              <a:rPr lang="ko-KR" altLang="en-US" dirty="0"/>
              <a:t>저장소에 파일을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log </a:t>
            </a:r>
            <a:r>
              <a:rPr lang="ko-KR" altLang="en-US" dirty="0"/>
              <a:t>메시지에 </a:t>
            </a:r>
            <a:r>
              <a:rPr lang="en-US" altLang="ko-KR" dirty="0"/>
              <a:t>HEAD -&gt; main </a:t>
            </a:r>
            <a:r>
              <a:rPr lang="ko-KR" altLang="en-US" dirty="0"/>
              <a:t>메시지는 </a:t>
            </a:r>
            <a:r>
              <a:rPr lang="en-US" altLang="ko-KR" dirty="0"/>
              <a:t>main </a:t>
            </a:r>
            <a:r>
              <a:rPr lang="ko-KR" altLang="en-US" dirty="0" err="1"/>
              <a:t>브랜치를</a:t>
            </a:r>
            <a:r>
              <a:rPr lang="ko-KR" altLang="en-US" dirty="0"/>
              <a:t> 의미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파일을 수정하면서 버전을 여러 개를 생성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5451F-C74B-49EC-81EC-FFBB0F70E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97" y="3012118"/>
            <a:ext cx="4012226" cy="30091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BC3EAD-B083-4AE9-BFC7-A85C01569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058" y="3112831"/>
            <a:ext cx="3593168" cy="28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2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F596BF-B094-491A-BC2B-A3B9D239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0" y="2901284"/>
            <a:ext cx="4173434" cy="326117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</a:t>
            </a:r>
            <a:r>
              <a:rPr lang="ko-KR" altLang="en-US" dirty="0"/>
              <a:t>에서  </a:t>
            </a:r>
            <a:r>
              <a:rPr lang="en-US" altLang="ko-KR" dirty="0"/>
              <a:t>branch </a:t>
            </a:r>
            <a:r>
              <a:rPr lang="ko-KR" altLang="en-US" dirty="0"/>
              <a:t>명령어를 입력하면 </a:t>
            </a:r>
            <a:r>
              <a:rPr lang="ko-KR" altLang="en-US" dirty="0" err="1"/>
              <a:t>브랜치의</a:t>
            </a:r>
            <a:r>
              <a:rPr lang="ko-KR" altLang="en-US" dirty="0"/>
              <a:t> 목록 확인이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브랜치를</a:t>
            </a:r>
            <a:r>
              <a:rPr lang="ko-KR" altLang="en-US" dirty="0"/>
              <a:t> 생성하지 않으면 </a:t>
            </a:r>
            <a:r>
              <a:rPr lang="en-US" altLang="ko-KR" dirty="0"/>
              <a:t>main</a:t>
            </a:r>
            <a:r>
              <a:rPr lang="ko-KR" altLang="en-US" dirty="0"/>
              <a:t>만 존재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55084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8E53E15-CA25-46E5-A342-B4A01CC8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1" y="2901283"/>
            <a:ext cx="4201242" cy="328289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 branch &lt;</a:t>
            </a:r>
            <a:r>
              <a:rPr lang="ko-KR" altLang="en-US" dirty="0" err="1"/>
              <a:t>브랜치명</a:t>
            </a:r>
            <a:r>
              <a:rPr lang="en-US" altLang="ko-KR" dirty="0"/>
              <a:t>&gt;</a:t>
            </a:r>
            <a:r>
              <a:rPr lang="ko-KR" altLang="en-US" dirty="0"/>
              <a:t>을 이용하면 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a, b </a:t>
            </a:r>
            <a:r>
              <a:rPr lang="ko-KR" altLang="en-US" dirty="0" err="1"/>
              <a:t>브랜치를</a:t>
            </a:r>
            <a:r>
              <a:rPr lang="ko-KR" altLang="en-US" dirty="0"/>
              <a:t> 생성하고 </a:t>
            </a:r>
            <a:r>
              <a:rPr lang="en-US" altLang="ko-KR" dirty="0"/>
              <a:t>log</a:t>
            </a:r>
            <a:r>
              <a:rPr lang="ko-KR" altLang="en-US" dirty="0"/>
              <a:t>를 확인하면 최근 </a:t>
            </a:r>
            <a:r>
              <a:rPr lang="en-US" altLang="ko-KR" dirty="0"/>
              <a:t>commit</a:t>
            </a:r>
            <a:r>
              <a:rPr lang="ko-KR" altLang="en-US" dirty="0"/>
              <a:t>이 </a:t>
            </a:r>
            <a:r>
              <a:rPr lang="en-US" altLang="ko-KR" dirty="0"/>
              <a:t>main, a, b</a:t>
            </a:r>
            <a:r>
              <a:rPr lang="ko-KR" altLang="en-US" dirty="0"/>
              <a:t>로 변경 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474125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A13AD7D-7B23-44BC-9D3F-A1048115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3" y="2901282"/>
            <a:ext cx="4201244" cy="32829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 switch a </a:t>
            </a:r>
            <a:r>
              <a:rPr lang="ko-KR" altLang="en-US" dirty="0"/>
              <a:t>명령어로 </a:t>
            </a:r>
            <a:r>
              <a:rPr lang="ko-KR" altLang="en-US" dirty="0" err="1"/>
              <a:t>브랜치를</a:t>
            </a:r>
            <a:r>
              <a:rPr lang="ko-KR" altLang="en-US" dirty="0"/>
              <a:t> 변경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브랜치를</a:t>
            </a:r>
            <a:r>
              <a:rPr lang="ko-KR" altLang="en-US" dirty="0"/>
              <a:t> 변경하게 되면 </a:t>
            </a:r>
            <a:r>
              <a:rPr lang="en-US" altLang="ko-KR" dirty="0"/>
              <a:t>work3 commit</a:t>
            </a:r>
            <a:r>
              <a:rPr lang="ko-KR" altLang="en-US" dirty="0"/>
              <a:t>과 같은 버전으로 파일이 변경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51624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파일을 하나 생성 후 코드를 입력한 뒤 저장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5A3FBF-96E2-4EC1-8580-E105C09B4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936" y="2204864"/>
            <a:ext cx="5724128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80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DCE1C3-06F4-4868-B39E-013194ECD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4" y="2901282"/>
            <a:ext cx="4201244" cy="32829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브랜치가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인 상태에서 새로 생성한 파일을 저장소에 버전으로 등록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log</a:t>
            </a:r>
            <a:r>
              <a:rPr lang="ko-KR" altLang="en-US" dirty="0"/>
              <a:t>을 확인하면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ko-KR" altLang="en-US" dirty="0" err="1"/>
              <a:t>브랜치로</a:t>
            </a:r>
            <a:r>
              <a:rPr lang="ko-KR" altLang="en-US" dirty="0"/>
              <a:t> 새로운 </a:t>
            </a:r>
            <a:r>
              <a:rPr lang="en-US" altLang="ko-KR" dirty="0"/>
              <a:t>commit</a:t>
            </a:r>
            <a:r>
              <a:rPr lang="ko-KR" altLang="en-US" dirty="0"/>
              <a:t>이 생성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090180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log</a:t>
            </a:r>
            <a:r>
              <a:rPr lang="ko-KR" altLang="en-US" dirty="0"/>
              <a:t>에서 </a:t>
            </a:r>
            <a:r>
              <a:rPr lang="en-US" altLang="ko-KR" dirty="0"/>
              <a:t>--branches </a:t>
            </a:r>
            <a:r>
              <a:rPr lang="ko-KR" altLang="en-US" dirty="0"/>
              <a:t>를 이용하면 최신 </a:t>
            </a:r>
            <a:r>
              <a:rPr lang="en-US" altLang="ko-KR" dirty="0"/>
              <a:t>commit</a:t>
            </a:r>
            <a:r>
              <a:rPr lang="ko-KR" altLang="en-US" dirty="0"/>
              <a:t>을 한눈에 확인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--graph </a:t>
            </a:r>
            <a:r>
              <a:rPr lang="ko-KR" altLang="en-US" dirty="0"/>
              <a:t>를 이용하면 </a:t>
            </a:r>
            <a:r>
              <a:rPr lang="en-US" altLang="ko-KR" dirty="0"/>
              <a:t>commit </a:t>
            </a:r>
            <a:r>
              <a:rPr lang="ko-KR" altLang="en-US" dirty="0"/>
              <a:t>간의 관계를 보여준다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work3</a:t>
            </a:r>
            <a:r>
              <a:rPr lang="ko-KR" altLang="en-US" dirty="0"/>
              <a:t>까지는 </a:t>
            </a:r>
            <a:r>
              <a:rPr lang="en-US" altLang="ko-KR" dirty="0"/>
              <a:t>main, a, b</a:t>
            </a:r>
            <a:r>
              <a:rPr lang="ko-KR" altLang="en-US" dirty="0"/>
              <a:t>가 같고 </a:t>
            </a:r>
            <a:r>
              <a:rPr lang="en-US" altLang="ko-KR" dirty="0"/>
              <a:t>main work4</a:t>
            </a:r>
            <a:r>
              <a:rPr lang="ko-KR" altLang="en-US" dirty="0"/>
              <a:t>는 </a:t>
            </a:r>
            <a:r>
              <a:rPr lang="en-US" altLang="ko-KR" dirty="0"/>
              <a:t>main </a:t>
            </a:r>
            <a:r>
              <a:rPr lang="ko-KR" altLang="en-US" dirty="0" err="1"/>
              <a:t>브랜치의</a:t>
            </a:r>
            <a:r>
              <a:rPr lang="ko-KR" altLang="en-US" dirty="0"/>
              <a:t> 최신 버전이고 </a:t>
            </a:r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a work4 </a:t>
            </a:r>
            <a:r>
              <a:rPr lang="ko-KR" altLang="en-US" dirty="0"/>
              <a:t>버전을 최신으로 보여준다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FFC961-DB23-4453-9713-130537986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3178283"/>
            <a:ext cx="4320480" cy="33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75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EDFC09-1FFC-4A92-9B18-AFD1DA4C1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25" y="2901282"/>
            <a:ext cx="4201244" cy="32829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두 개의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main</a:t>
            </a:r>
            <a:r>
              <a:rPr lang="ko-KR" altLang="en-US" dirty="0"/>
              <a:t>에 병합하려면 </a:t>
            </a:r>
            <a:r>
              <a:rPr lang="en-US" altLang="ko-KR" dirty="0"/>
              <a:t>merge </a:t>
            </a:r>
            <a:r>
              <a:rPr lang="ko-KR" altLang="en-US" dirty="0"/>
              <a:t>명령어를 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main </a:t>
            </a:r>
            <a:r>
              <a:rPr lang="ko-KR" altLang="en-US" dirty="0" err="1"/>
              <a:t>브랜치로</a:t>
            </a:r>
            <a:r>
              <a:rPr lang="ko-KR" altLang="en-US" dirty="0"/>
              <a:t> 변경 한 뒤 </a:t>
            </a:r>
            <a:r>
              <a:rPr lang="en-US" altLang="ko-KR" dirty="0"/>
              <a:t>git merge &lt;</a:t>
            </a:r>
            <a:r>
              <a:rPr lang="ko-KR" altLang="en-US" dirty="0" err="1"/>
              <a:t>브랜치명</a:t>
            </a:r>
            <a:r>
              <a:rPr lang="en-US" altLang="ko-KR" dirty="0"/>
              <a:t>&gt;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사용하면 </a:t>
            </a:r>
            <a:r>
              <a:rPr lang="en-US" altLang="ko-KR" dirty="0" err="1"/>
              <a:t>Vscode</a:t>
            </a:r>
            <a:r>
              <a:rPr lang="ko-KR" altLang="en-US" dirty="0"/>
              <a:t>에 새로운 문서가 생성 되며 해당 문서를 닫으면 병합 완료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289372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7E2068-221D-4034-8A72-8161B5B4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572" y="2901282"/>
            <a:ext cx="4190990" cy="327488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브랜치를</a:t>
            </a:r>
            <a:r>
              <a:rPr lang="ko-KR" altLang="en-US" dirty="0"/>
              <a:t> 병합 한 뒤 해당 </a:t>
            </a:r>
            <a:r>
              <a:rPr lang="ko-KR" altLang="en-US" dirty="0" err="1"/>
              <a:t>브랜치를</a:t>
            </a:r>
            <a:r>
              <a:rPr lang="ko-KR" altLang="en-US" dirty="0"/>
              <a:t> 제거하려면 </a:t>
            </a:r>
            <a:r>
              <a:rPr lang="en-US" altLang="ko-KR" dirty="0"/>
              <a:t>–d</a:t>
            </a:r>
            <a:r>
              <a:rPr lang="ko-KR" altLang="en-US" dirty="0"/>
              <a:t>를 이용하여 </a:t>
            </a:r>
            <a:r>
              <a:rPr lang="ko-KR" altLang="en-US" dirty="0" err="1"/>
              <a:t>브랜치</a:t>
            </a:r>
            <a:r>
              <a:rPr lang="ko-KR" altLang="en-US" dirty="0"/>
              <a:t> 제거가 가능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브랜치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1776695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>
                <a:hlinkClick r:id="rId3"/>
              </a:rPr>
              <a:t>https://git-scm.com/downloads/win</a:t>
            </a:r>
            <a:r>
              <a:rPr lang="en-US" altLang="ko-KR" dirty="0"/>
              <a:t> </a:t>
            </a:r>
            <a:r>
              <a:rPr lang="ko-KR" altLang="en-US" dirty="0"/>
              <a:t>해당 사이트에서 깃을 다운로드 후 실행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(Windows)</a:t>
            </a:r>
            <a:endParaRPr lang="ko-KR" alt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C4750-4983-490A-BE5F-120E95FE4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912" y="2653089"/>
            <a:ext cx="6084168" cy="37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83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627784" y="12982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27784" y="2971550"/>
            <a:ext cx="38589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>
                <a:solidFill>
                  <a:schemeClr val="bg1"/>
                </a:solidFill>
              </a:rPr>
              <a:t>깃허브</a:t>
            </a:r>
            <a:endParaRPr lang="en-US" altLang="ko-KR" sz="3500" b="1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19598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817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https://github.com/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회원가입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50288-35D7-4BF0-BF4E-1BBAB3C30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66" y="2070287"/>
            <a:ext cx="6582274" cy="43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74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</a:t>
            </a:r>
            <a:r>
              <a:rPr lang="ko-KR" altLang="en-US" sz="2300" dirty="0" err="1"/>
              <a:t>레파지토리</a:t>
            </a:r>
            <a:r>
              <a:rPr lang="ko-KR" altLang="en-US" sz="2300" dirty="0"/>
              <a:t>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86A69A-94CD-4C55-A662-D932B0383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960" y="2708920"/>
            <a:ext cx="6606480" cy="34096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86D4B08-1FAA-4C13-B9BC-A126B73FBCD9}"/>
              </a:ext>
            </a:extLst>
          </p:cNvPr>
          <p:cNvSpPr/>
          <p:nvPr/>
        </p:nvSpPr>
        <p:spPr>
          <a:xfrm>
            <a:off x="2915816" y="3657414"/>
            <a:ext cx="438374" cy="249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D48C7-A947-4D2A-93BE-879576EBA8A4}"/>
              </a:ext>
            </a:extLst>
          </p:cNvPr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로그인 후 좌측 상단의 </a:t>
            </a:r>
            <a:r>
              <a:rPr lang="en-US" altLang="ko-KR" dirty="0"/>
              <a:t>NEW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5681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</a:t>
            </a:r>
            <a:r>
              <a:rPr lang="ko-KR" altLang="en-US" sz="2300" dirty="0" err="1"/>
              <a:t>레파지토리</a:t>
            </a:r>
            <a:r>
              <a:rPr lang="ko-KR" altLang="en-US" sz="2300" dirty="0"/>
              <a:t>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2D48C7-A947-4D2A-93BE-879576EBA8A4}"/>
              </a:ext>
            </a:extLst>
          </p:cNvPr>
          <p:cNvSpPr txBox="1"/>
          <p:nvPr/>
        </p:nvSpPr>
        <p:spPr>
          <a:xfrm>
            <a:off x="971600" y="1700955"/>
            <a:ext cx="72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/>
              <a:t>레파지토리</a:t>
            </a:r>
            <a:r>
              <a:rPr lang="ko-KR" altLang="en-US" dirty="0"/>
              <a:t> 네임 입력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Add a README file </a:t>
            </a:r>
            <a:r>
              <a:rPr lang="ko-KR" altLang="en-US" dirty="0"/>
              <a:t>체크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Create repository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Repository</a:t>
            </a:r>
            <a:r>
              <a:rPr lang="ko-KR" altLang="en-US" dirty="0"/>
              <a:t> 생성 완료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C810D3-08E1-4918-BA27-A7069616E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648484"/>
            <a:ext cx="4665673" cy="46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646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</a:t>
            </a:r>
            <a:r>
              <a:rPr lang="ko-KR" altLang="en-US" sz="2300" dirty="0" err="1"/>
              <a:t>레파지토리</a:t>
            </a:r>
            <a:r>
              <a:rPr lang="ko-KR" altLang="en-US" sz="2300" dirty="0"/>
              <a:t> 생성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EBC851-76DC-49BA-9374-C7B2D745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40" y="1695462"/>
            <a:ext cx="7452320" cy="46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76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내 컴퓨터와 </a:t>
            </a:r>
            <a:r>
              <a:rPr lang="ko-KR" altLang="en-US" dirty="0" err="1"/>
              <a:t>깃허브의</a:t>
            </a:r>
            <a:r>
              <a:rPr lang="ko-KR" altLang="en-US" dirty="0"/>
              <a:t> </a:t>
            </a:r>
            <a:r>
              <a:rPr lang="ko-KR" altLang="en-US" dirty="0" err="1"/>
              <a:t>레파지토리를</a:t>
            </a:r>
            <a:r>
              <a:rPr lang="ko-KR" altLang="en-US" dirty="0"/>
              <a:t> 연결하려면 컴퓨터에 깃 저장소를 생성하고 </a:t>
            </a:r>
            <a:r>
              <a:rPr lang="en-US" altLang="ko-KR" dirty="0"/>
              <a:t>remote </a:t>
            </a:r>
            <a:r>
              <a:rPr lang="ko-KR" altLang="en-US" dirty="0"/>
              <a:t>명령어를 이용하여 저장소를 연결한다</a:t>
            </a:r>
            <a:r>
              <a:rPr lang="en-US" altLang="ko-KR" dirty="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93A3B4-94F8-4DD1-B488-43656A7C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01" y="2543717"/>
            <a:ext cx="5534797" cy="3524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425B6E-9A18-453D-BD05-E9A9E06F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85" y="2536869"/>
            <a:ext cx="5534797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07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원격 저장소에 </a:t>
            </a:r>
            <a:r>
              <a:rPr lang="en-US" altLang="ko-KR" dirty="0"/>
              <a:t>commit</a:t>
            </a:r>
            <a:r>
              <a:rPr lang="ko-KR" altLang="en-US" dirty="0"/>
              <a:t>을 올리려면 깃 저장소에서 </a:t>
            </a:r>
            <a:r>
              <a:rPr lang="en-US" altLang="ko-KR" dirty="0"/>
              <a:t>add, commit </a:t>
            </a:r>
            <a:r>
              <a:rPr lang="ko-KR" altLang="en-US" dirty="0"/>
              <a:t>을 실행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push </a:t>
            </a:r>
            <a:r>
              <a:rPr lang="ko-KR" altLang="en-US" dirty="0"/>
              <a:t>명령어를 이용하여 원격 저장소에 저장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57BB6B-989C-47AF-B325-90DFA011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32" y="3068960"/>
            <a:ext cx="4752528" cy="30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45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처음으로 </a:t>
            </a:r>
            <a:r>
              <a:rPr lang="en-US" altLang="ko-KR" dirty="0"/>
              <a:t>push </a:t>
            </a:r>
            <a:r>
              <a:rPr lang="ko-KR" altLang="en-US" dirty="0"/>
              <a:t>명령어를 이용하게 되면 </a:t>
            </a:r>
            <a:r>
              <a:rPr lang="ko-KR" altLang="en-US" dirty="0" err="1"/>
              <a:t>깃허브</a:t>
            </a:r>
            <a:r>
              <a:rPr lang="ko-KR" altLang="en-US" dirty="0"/>
              <a:t> 로그인 화면이 나타난다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C78EF-9070-43B4-AA1A-7C6A4219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71" y="2536869"/>
            <a:ext cx="4001058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5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로그인 화면이 나오지 않는 경우 </a:t>
            </a:r>
            <a:r>
              <a:rPr lang="en-US" altLang="ko-KR" dirty="0"/>
              <a:t>(MAC)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lvl="2"/>
            <a:r>
              <a:rPr lang="en-US" altLang="ko-KR" dirty="0"/>
              <a:t>	brew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/>
              <a:t>git-credential-manager</a:t>
            </a:r>
          </a:p>
          <a:p>
            <a:pPr lvl="2"/>
            <a:r>
              <a:rPr lang="en-US" altLang="ko-KR" dirty="0"/>
              <a:t>	(</a:t>
            </a:r>
            <a:r>
              <a:rPr lang="ko-KR" altLang="en-US" dirty="0" err="1"/>
              <a:t>홈브루를</a:t>
            </a:r>
            <a:r>
              <a:rPr lang="ko-KR" altLang="en-US" dirty="0"/>
              <a:t> 이용한 패키지 설치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	git-credential-manager configure</a:t>
            </a:r>
          </a:p>
          <a:p>
            <a:pPr lvl="2"/>
            <a:r>
              <a:rPr lang="en-US" altLang="ko-KR" dirty="0"/>
              <a:t>	(</a:t>
            </a:r>
            <a:r>
              <a:rPr lang="ko-KR" altLang="en-US" dirty="0"/>
              <a:t>터미널 입력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	git push –u origin main</a:t>
            </a:r>
          </a:p>
        </p:txBody>
      </p:sp>
    </p:spTree>
    <p:extLst>
      <p:ext uri="{BB962C8B-B14F-4D97-AF65-F5344CB8AC3E}">
        <p14:creationId xmlns:p14="http://schemas.microsoft.com/office/powerpoint/2010/main" val="4038591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55DCF62-4367-4773-827A-5C829E15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34" y="3090867"/>
            <a:ext cx="4752528" cy="302656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rejected </a:t>
            </a:r>
            <a:r>
              <a:rPr lang="ko-KR" altLang="en-US" dirty="0"/>
              <a:t>에러가 발생한다면 깃 허브의 원격 저장소와 로컬의 깃 저장소의 파일의 목록들이 다르기 때문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rebase</a:t>
            </a:r>
            <a:r>
              <a:rPr lang="ko-KR" altLang="en-US" dirty="0"/>
              <a:t>를 이용하여 로컬 저장소 위에 다시 적용 시킨다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(readme </a:t>
            </a:r>
            <a:r>
              <a:rPr lang="ko-KR" altLang="en-US" dirty="0"/>
              <a:t>파일을 생성하지 않으면 </a:t>
            </a:r>
            <a:r>
              <a:rPr lang="en-US" altLang="ko-KR" dirty="0"/>
              <a:t>rejected </a:t>
            </a:r>
            <a:r>
              <a:rPr lang="ko-KR" altLang="en-US" dirty="0"/>
              <a:t>에러 발생</a:t>
            </a:r>
            <a:r>
              <a:rPr lang="en-US" altLang="ko-KR" dirty="0"/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198032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파일을 실행 시킨 후 기본적인 설정은 </a:t>
            </a:r>
            <a:r>
              <a:rPr lang="en-US" altLang="ko-KR" dirty="0"/>
              <a:t>Next</a:t>
            </a:r>
            <a:r>
              <a:rPr lang="ko-KR" altLang="en-US" dirty="0"/>
              <a:t>를 눌러준다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(Windows)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C3AF4-3103-4AF1-B24D-80DE8AEA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74" y="2564904"/>
            <a:ext cx="4286851" cy="343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707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push</a:t>
            </a:r>
            <a:r>
              <a:rPr lang="ko-KR" altLang="en-US" dirty="0"/>
              <a:t>가 정상적으로 완료 되면 </a:t>
            </a:r>
            <a:r>
              <a:rPr lang="ko-KR" altLang="en-US" dirty="0" err="1"/>
              <a:t>깃허브</a:t>
            </a:r>
            <a:r>
              <a:rPr lang="ko-KR" altLang="en-US" dirty="0"/>
              <a:t> </a:t>
            </a:r>
            <a:r>
              <a:rPr lang="ko-KR" altLang="en-US" dirty="0" err="1"/>
              <a:t>레파지토리에</a:t>
            </a:r>
            <a:r>
              <a:rPr lang="ko-KR" altLang="en-US" dirty="0"/>
              <a:t> 해당하는 파일이 업로드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7A6212-6BFB-4607-834D-485B21FD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59" y="2440398"/>
            <a:ext cx="6298274" cy="39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29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1BEA43-F4F0-40AA-8EEC-DA8DC088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751" y="3090867"/>
            <a:ext cx="4752528" cy="302656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사용법 </a:t>
            </a:r>
            <a:r>
              <a:rPr lang="en-US" altLang="ko-KR" sz="2300" dirty="0"/>
              <a:t>(CMD)</a:t>
            </a:r>
            <a:endParaRPr lang="ko-KR" altLang="en-US" sz="2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25C4FF-3343-4668-9BDD-78397898C059}"/>
              </a:ext>
            </a:extLst>
          </p:cNvPr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push</a:t>
            </a:r>
            <a:r>
              <a:rPr lang="ko-KR" altLang="en-US" dirty="0"/>
              <a:t>를 한번 성공 했다면 그 다음부터는 더 간단하게 </a:t>
            </a:r>
            <a:r>
              <a:rPr lang="en-US" altLang="ko-KR" dirty="0"/>
              <a:t>push 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파일을 생성하고 </a:t>
            </a:r>
            <a:r>
              <a:rPr lang="en-US" altLang="ko-KR" dirty="0"/>
              <a:t>add, commit </a:t>
            </a:r>
            <a:r>
              <a:rPr lang="ko-KR" altLang="en-US" dirty="0"/>
              <a:t>후 </a:t>
            </a:r>
            <a:r>
              <a:rPr lang="en-US" altLang="ko-KR" dirty="0"/>
              <a:t>git push </a:t>
            </a:r>
            <a:r>
              <a:rPr lang="ko-KR" altLang="en-US" dirty="0"/>
              <a:t>만으로 원격 저장소에 업로드가 가능하다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54055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Markdown</a:t>
            </a:r>
            <a:r>
              <a:rPr lang="ko-KR" altLang="en-US" dirty="0"/>
              <a:t>은 텍스트 기반의 </a:t>
            </a:r>
            <a:r>
              <a:rPr lang="ko-KR" altLang="en-US" dirty="0" err="1"/>
              <a:t>마크업언어로</a:t>
            </a:r>
            <a:r>
              <a:rPr lang="ko-KR" altLang="en-US" dirty="0"/>
              <a:t> </a:t>
            </a:r>
            <a:r>
              <a:rPr lang="en-US" altLang="ko-KR" dirty="0"/>
              <a:t>2004</a:t>
            </a:r>
            <a:r>
              <a:rPr lang="ko-KR" altLang="en-US" dirty="0"/>
              <a:t>년 </a:t>
            </a:r>
            <a:r>
              <a:rPr lang="ko-KR" altLang="en-US" dirty="0" err="1"/>
              <a:t>존그루버에</a:t>
            </a:r>
            <a:r>
              <a:rPr lang="ko-KR" altLang="en-US" dirty="0"/>
              <a:t> 의해 만들어졌으며 쉽게 쓰고 읽을 수 있으며 </a:t>
            </a:r>
            <a:r>
              <a:rPr lang="en-US" altLang="ko-KR" dirty="0"/>
              <a:t>HTML</a:t>
            </a:r>
            <a:r>
              <a:rPr lang="ko-KR" altLang="en-US" dirty="0"/>
              <a:t>로 변환이 가능하다</a:t>
            </a:r>
            <a:r>
              <a:rPr lang="en-US" altLang="ko-KR" dirty="0"/>
              <a:t>. </a:t>
            </a:r>
            <a:r>
              <a:rPr lang="ko-KR" altLang="en-US" dirty="0"/>
              <a:t>특수기호와 문자를 이용한 매우 간단한 구조의 문법을 사용하여 웹에서도 보다 빠르게 컨텐츠를 작성하고 보다 직관적으로 인식할 수 있다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마크다운</a:t>
            </a:r>
          </a:p>
        </p:txBody>
      </p:sp>
    </p:spTree>
    <p:extLst>
      <p:ext uri="{BB962C8B-B14F-4D97-AF65-F5344CB8AC3E}">
        <p14:creationId xmlns:p14="http://schemas.microsoft.com/office/powerpoint/2010/main" val="316535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간결하다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별도의 도구없이 작성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다양한 형태로 변환이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텍스트</a:t>
            </a:r>
            <a:r>
              <a:rPr lang="en-US" altLang="ko-KR" dirty="0"/>
              <a:t>(Text)</a:t>
            </a:r>
            <a:r>
              <a:rPr lang="ko-KR" altLang="en-US" dirty="0"/>
              <a:t>로 저장되기 때문에 용량이 적어 보관이 용이하다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텍스트파일이기 때문에 버전관리시스템을 이용하여 변경이력을 관리할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지원하는 프로그램과 플랫폼이 다양하다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마크다운 장점</a:t>
            </a:r>
          </a:p>
        </p:txBody>
      </p:sp>
    </p:spTree>
    <p:extLst>
      <p:ext uri="{BB962C8B-B14F-4D97-AF65-F5344CB8AC3E}">
        <p14:creationId xmlns:p14="http://schemas.microsoft.com/office/powerpoint/2010/main" val="1453432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표준이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표준이 없기 때문에 도구에 따라서 변환방식이나 생성물이 다르다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HTML </a:t>
            </a:r>
            <a:r>
              <a:rPr lang="ko-KR" altLang="en-US" dirty="0"/>
              <a:t>마크업을 대신하지 못한다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마크다운 단점</a:t>
            </a:r>
          </a:p>
        </p:txBody>
      </p:sp>
    </p:spTree>
    <p:extLst>
      <p:ext uri="{BB962C8B-B14F-4D97-AF65-F5344CB8AC3E}">
        <p14:creationId xmlns:p14="http://schemas.microsoft.com/office/powerpoint/2010/main" val="48776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만들어둔</a:t>
            </a:r>
            <a:r>
              <a:rPr lang="ko-KR" altLang="en-US" dirty="0"/>
              <a:t> </a:t>
            </a:r>
            <a:r>
              <a:rPr lang="ko-KR" altLang="en-US" dirty="0" err="1"/>
              <a:t>레파지토리에서</a:t>
            </a:r>
            <a:r>
              <a:rPr lang="ko-KR" altLang="en-US" dirty="0"/>
              <a:t> </a:t>
            </a:r>
            <a:r>
              <a:rPr lang="en-US" altLang="ko-KR" dirty="0"/>
              <a:t>setting</a:t>
            </a:r>
            <a:r>
              <a:rPr lang="ko-KR" altLang="en-US" dirty="0"/>
              <a:t> 클릭</a:t>
            </a:r>
            <a:endParaRPr lang="en-US" altLang="ko-KR" dirty="0"/>
          </a:p>
          <a:p>
            <a:r>
              <a:rPr lang="ko-KR" altLang="en-US" dirty="0"/>
              <a:t>좌측 메뉴에서 </a:t>
            </a:r>
            <a:r>
              <a:rPr lang="en-US" altLang="ko-KR" dirty="0"/>
              <a:t>pages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웹서버 구축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3475E-AA96-405A-B5F6-B1A2E210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473173"/>
            <a:ext cx="6444208" cy="39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67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 </a:t>
            </a:r>
            <a:r>
              <a:rPr lang="ko-KR" altLang="en-US" dirty="0"/>
              <a:t>부분 </a:t>
            </a:r>
            <a:r>
              <a:rPr lang="en-US" altLang="ko-KR" dirty="0"/>
              <a:t>None</a:t>
            </a:r>
            <a:r>
              <a:rPr lang="ko-KR" altLang="en-US" dirty="0"/>
              <a:t>으로 되어있는 리스트 박스를 </a:t>
            </a:r>
            <a:endParaRPr lang="en-US" altLang="ko-KR" dirty="0"/>
          </a:p>
          <a:p>
            <a:r>
              <a:rPr lang="en-US" altLang="ko-KR" dirty="0"/>
              <a:t>branch main</a:t>
            </a:r>
            <a:r>
              <a:rPr lang="ko-KR" altLang="en-US" dirty="0"/>
              <a:t>으로 변경 후 </a:t>
            </a:r>
            <a:r>
              <a:rPr lang="en-US" altLang="ko-KR" dirty="0"/>
              <a:t>Save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웹서버 구축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FA3D8-19E8-4798-87EA-9E770BF2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512688"/>
            <a:ext cx="6444208" cy="39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512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repo</a:t>
            </a:r>
            <a:r>
              <a:rPr lang="ko-KR" altLang="en-US" dirty="0"/>
              <a:t>를 생성 후 </a:t>
            </a:r>
            <a:r>
              <a:rPr lang="en-US" altLang="ko-KR" dirty="0"/>
              <a:t>setting</a:t>
            </a:r>
            <a:r>
              <a:rPr lang="ko-KR" altLang="en-US" dirty="0"/>
              <a:t>메뉴로 진입 후 좌측의 </a:t>
            </a:r>
            <a:r>
              <a:rPr lang="en-US" altLang="ko-KR" dirty="0"/>
              <a:t>Collaborators </a:t>
            </a:r>
            <a:r>
              <a:rPr lang="ko-KR" altLang="en-US" dirty="0"/>
              <a:t>로 진입 </a:t>
            </a:r>
            <a:r>
              <a:rPr lang="en-US" altLang="ko-KR" dirty="0"/>
              <a:t>-&gt; Add people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8CFEC8-B75C-432D-9094-D5D2FC47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511559"/>
            <a:ext cx="6246440" cy="39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81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9136A71-D3A8-4CD6-8960-88C512D3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507941"/>
            <a:ext cx="6246440" cy="390836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해당하는 입력 칸에 같이 작업을 하려는 </a:t>
            </a:r>
            <a:r>
              <a:rPr lang="ko-KR" altLang="en-US" dirty="0" err="1"/>
              <a:t>깃허브</a:t>
            </a:r>
            <a:r>
              <a:rPr lang="ko-KR" altLang="en-US" dirty="0"/>
              <a:t> 유저의 이름이나 이메일을 입력한다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1942937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0CED17-15CA-47FC-B086-1AA767EE3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509034"/>
            <a:ext cx="6246440" cy="390836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초대 받은 계정의 이메일을 확인하면 초대 메시지가 메일로 들어온다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29461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깃에서 사용할 편집기는 </a:t>
            </a:r>
            <a:r>
              <a:rPr lang="en-US" altLang="ko-KR" dirty="0" err="1"/>
              <a:t>Vscode</a:t>
            </a:r>
            <a:r>
              <a:rPr lang="ko-KR" altLang="en-US" dirty="0"/>
              <a:t>로 설정을 변경한다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(Windows)</a:t>
            </a:r>
            <a:endParaRPr lang="ko-KR" altLang="en-US" sz="2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FF3EC7-1DEF-47B8-AD18-1CEF449DC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177" y="2307495"/>
            <a:ext cx="475363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081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8EB6896-D827-4CE6-8A3A-3C66F22D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96" y="2509032"/>
            <a:ext cx="6246440" cy="3908363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Branchs</a:t>
            </a:r>
            <a:r>
              <a:rPr lang="en-US" altLang="ko-KR" dirty="0"/>
              <a:t> </a:t>
            </a:r>
            <a:r>
              <a:rPr lang="ko-KR" altLang="en-US" dirty="0"/>
              <a:t>클릭하여 새로운 </a:t>
            </a:r>
            <a:r>
              <a:rPr lang="ko-KR" altLang="en-US" dirty="0" err="1"/>
              <a:t>브랜치를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ko-KR" altLang="en-US" dirty="0"/>
              <a:t> </a:t>
            </a:r>
            <a:r>
              <a:rPr lang="en-US" altLang="ko-KR" dirty="0"/>
              <a:t>desktop</a:t>
            </a:r>
            <a:r>
              <a:rPr lang="ko-KR" altLang="en-US" dirty="0"/>
              <a:t>를 이용하여 해당 </a:t>
            </a:r>
            <a:r>
              <a:rPr lang="en-US" altLang="ko-KR" dirty="0"/>
              <a:t>repo</a:t>
            </a:r>
            <a:r>
              <a:rPr lang="ko-KR" altLang="en-US" dirty="0"/>
              <a:t>를 연결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051F2E-4789-4483-8BDA-348163713ABD}"/>
              </a:ext>
            </a:extLst>
          </p:cNvPr>
          <p:cNvSpPr/>
          <p:nvPr/>
        </p:nvSpPr>
        <p:spPr>
          <a:xfrm>
            <a:off x="2267744" y="4077072"/>
            <a:ext cx="432048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84E1FD1-232E-4900-93C0-206AC3153520}"/>
              </a:ext>
            </a:extLst>
          </p:cNvPr>
          <p:cNvCxnSpPr>
            <a:stCxn id="12" idx="0"/>
          </p:cNvCxnSpPr>
          <p:nvPr/>
        </p:nvCxnSpPr>
        <p:spPr>
          <a:xfrm rot="5400000" flipH="1" flipV="1">
            <a:off x="2807804" y="3465004"/>
            <a:ext cx="288032" cy="936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B76A3A-9D69-4296-8154-5F4A4584DBCF}"/>
              </a:ext>
            </a:extLst>
          </p:cNvPr>
          <p:cNvSpPr txBox="1"/>
          <p:nvPr/>
        </p:nvSpPr>
        <p:spPr>
          <a:xfrm>
            <a:off x="3419872" y="3563723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click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564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D3E0FF-4628-4DF8-AAC8-95A705D7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545" y="2813868"/>
            <a:ext cx="5404910" cy="371587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Current branch</a:t>
            </a:r>
            <a:r>
              <a:rPr lang="ko-KR" altLang="en-US" dirty="0"/>
              <a:t>를 클릭하여 생성한 </a:t>
            </a:r>
            <a:r>
              <a:rPr lang="en-US" altLang="ko-KR" dirty="0"/>
              <a:t>branch</a:t>
            </a:r>
            <a:r>
              <a:rPr lang="ko-KR" altLang="en-US" dirty="0"/>
              <a:t>를 선택 후 </a:t>
            </a:r>
            <a:endParaRPr lang="en-US" altLang="ko-KR" dirty="0"/>
          </a:p>
          <a:p>
            <a:r>
              <a:rPr lang="en-US" altLang="ko-KR" dirty="0"/>
              <a:t>Open in Visual Studio Code </a:t>
            </a:r>
            <a:r>
              <a:rPr lang="ko-KR" altLang="en-US" dirty="0"/>
              <a:t>클릭 후 파일을 생성하여 </a:t>
            </a:r>
            <a:r>
              <a:rPr lang="en-US" altLang="ko-KR" dirty="0"/>
              <a:t>commit -&gt; push</a:t>
            </a:r>
            <a:r>
              <a:rPr lang="ko-KR" altLang="en-US" dirty="0"/>
              <a:t>를 해준다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18922786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645094-D462-4878-87FC-7F7E01AD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545" y="2813868"/>
            <a:ext cx="5404910" cy="371587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Preview Pull Request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r>
              <a:rPr lang="ko-KR" altLang="en-US" dirty="0"/>
              <a:t>새로운 창이 </a:t>
            </a:r>
            <a:r>
              <a:rPr lang="ko-KR" altLang="en-US" dirty="0" err="1"/>
              <a:t>나왔을때</a:t>
            </a:r>
            <a:r>
              <a:rPr lang="ko-KR" altLang="en-US" dirty="0"/>
              <a:t> </a:t>
            </a:r>
            <a:r>
              <a:rPr lang="en-US" altLang="ko-KR" dirty="0"/>
              <a:t>Create pull request </a:t>
            </a:r>
            <a:r>
              <a:rPr lang="ko-KR" altLang="en-US" dirty="0"/>
              <a:t>버튼을 클릭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37144211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8BC10A-3642-4A73-A34D-FD4755A1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712" y="2765988"/>
            <a:ext cx="5996567" cy="375201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  <a:r>
              <a:rPr lang="ko-KR" altLang="en-US" dirty="0"/>
              <a:t>과 </a:t>
            </a:r>
            <a:r>
              <a:rPr lang="en-US" altLang="ko-KR" dirty="0"/>
              <a:t>description</a:t>
            </a:r>
            <a:r>
              <a:rPr lang="ko-KR" altLang="en-US" dirty="0"/>
              <a:t>를 작성 한 뒤 </a:t>
            </a:r>
            <a:r>
              <a:rPr lang="en-US" altLang="ko-KR" dirty="0"/>
              <a:t>Create pull request </a:t>
            </a:r>
            <a:r>
              <a:rPr lang="ko-KR" altLang="en-US" dirty="0"/>
              <a:t>버튼을 클릭</a:t>
            </a:r>
            <a:endParaRPr lang="en-US" altLang="ko-KR" dirty="0"/>
          </a:p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란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를 요청하는 작업이다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1770552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B69491E-6100-447B-82B1-FB926F4E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712" y="2769839"/>
            <a:ext cx="5996567" cy="375201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5823" y="271681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r>
              <a:rPr lang="en-US" altLang="ko-KR" sz="1200" b="1" spc="-150" dirty="0">
                <a:solidFill>
                  <a:schemeClr val="bg1"/>
                </a:solidFill>
              </a:rPr>
              <a:t>(</a:t>
            </a:r>
            <a:r>
              <a:rPr lang="en-US" altLang="ko-KR" sz="1200" b="1" spc="-150" dirty="0" err="1">
                <a:solidFill>
                  <a:schemeClr val="bg1"/>
                </a:solidFill>
              </a:rPr>
              <a:t>github</a:t>
            </a:r>
            <a:r>
              <a:rPr lang="en-US" altLang="ko-KR" sz="1200" b="1" spc="-150" dirty="0">
                <a:solidFill>
                  <a:schemeClr val="bg1"/>
                </a:solidFill>
              </a:rPr>
              <a:t>)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pull request </a:t>
            </a:r>
            <a:r>
              <a:rPr lang="ko-KR" altLang="en-US" dirty="0"/>
              <a:t>메뉴를 클릭하면 요청 리스트가 출력이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해당 리스트를 클릭하면 </a:t>
            </a:r>
            <a:r>
              <a:rPr lang="en-US" altLang="ko-KR" dirty="0"/>
              <a:t>Merge pull request </a:t>
            </a:r>
            <a:r>
              <a:rPr lang="ko-KR" altLang="en-US" dirty="0"/>
              <a:t>버튼이 있으며 해당 버튼을 클릭하면 </a:t>
            </a:r>
            <a:r>
              <a:rPr lang="en-US" altLang="ko-KR" dirty="0"/>
              <a:t>main branch</a:t>
            </a:r>
            <a:r>
              <a:rPr lang="ko-KR" altLang="en-US" dirty="0"/>
              <a:t>에 결합이 된다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err="1"/>
              <a:t>깃허브</a:t>
            </a:r>
            <a:r>
              <a:rPr lang="ko-KR" altLang="en-US" sz="2300" dirty="0"/>
              <a:t> 원격저장소 협업하기</a:t>
            </a:r>
          </a:p>
        </p:txBody>
      </p:sp>
    </p:spTree>
    <p:extLst>
      <p:ext uri="{BB962C8B-B14F-4D97-AF65-F5344CB8AC3E}">
        <p14:creationId xmlns:p14="http://schemas.microsoft.com/office/powerpoint/2010/main" val="32416222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8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옵션 중 두번째 옵션을 선택한다</a:t>
            </a:r>
            <a:r>
              <a:rPr lang="en-US" altLang="ko-KR" dirty="0"/>
              <a:t>. (</a:t>
            </a:r>
            <a:r>
              <a:rPr lang="ko-KR" altLang="en-US" dirty="0" err="1"/>
              <a:t>브랜치의</a:t>
            </a:r>
            <a:r>
              <a:rPr lang="ko-KR" altLang="en-US" dirty="0"/>
              <a:t> 이름은 그대로 유지</a:t>
            </a:r>
            <a:r>
              <a:rPr lang="en-US" altLang="ko-KR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(Windows)</a:t>
            </a:r>
            <a:endParaRPr lang="ko-KR" altLang="en-US" sz="2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E09DB0-7D83-4D41-90ED-0CDE3297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81" y="2281574"/>
            <a:ext cx="475363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1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9599" y="271681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chemeClr val="bg1"/>
                </a:solidFill>
              </a:rPr>
              <a:t>깃</a:t>
            </a:r>
            <a:r>
              <a:rPr lang="en-US" altLang="ko-KR" sz="1200" b="1" spc="-150" dirty="0">
                <a:solidFill>
                  <a:schemeClr val="bg1"/>
                </a:solidFill>
              </a:rPr>
              <a:t>&amp;</a:t>
            </a:r>
            <a:r>
              <a:rPr lang="ko-KR" altLang="en-US" sz="1200" b="1" spc="-150" dirty="0" err="1">
                <a:solidFill>
                  <a:schemeClr val="bg1"/>
                </a:solidFill>
              </a:rPr>
              <a:t>깃허브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955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윈도우 작업표시줄에서 </a:t>
            </a:r>
            <a:r>
              <a:rPr lang="en-US" altLang="ko-KR" dirty="0"/>
              <a:t>‘git’</a:t>
            </a:r>
            <a:r>
              <a:rPr lang="ko-KR" altLang="en-US" dirty="0"/>
              <a:t>이라고 입력하면 </a:t>
            </a:r>
            <a:r>
              <a:rPr lang="en-US" altLang="ko-KR" dirty="0"/>
              <a:t>‘git bash’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실행된 창에서 </a:t>
            </a:r>
            <a:r>
              <a:rPr lang="en-US" altLang="ko-KR" dirty="0"/>
              <a:t>‘git’</a:t>
            </a:r>
            <a:r>
              <a:rPr lang="ko-KR" altLang="en-US" dirty="0"/>
              <a:t>이라는 명령어를 입력 후 </a:t>
            </a:r>
            <a:r>
              <a:rPr lang="en-US" altLang="ko-KR" dirty="0"/>
              <a:t>ENTER</a:t>
            </a:r>
            <a:r>
              <a:rPr lang="ko-KR" altLang="en-US" dirty="0"/>
              <a:t>키를 누른다</a:t>
            </a:r>
            <a:r>
              <a:rPr lang="en-US" altLang="ko-KR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1065096"/>
            <a:ext cx="79928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깃 설치</a:t>
            </a:r>
            <a:r>
              <a:rPr lang="en-US" altLang="ko-KR" sz="2300" dirty="0"/>
              <a:t>(Windows)</a:t>
            </a:r>
            <a:endParaRPr lang="ko-KR" altLang="en-US" sz="23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46473AA-1A77-42AF-BC6A-213575B9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968" y="2572290"/>
            <a:ext cx="6402063" cy="368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38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17900</TotalTime>
  <Words>3014</Words>
  <Application>Microsoft Office PowerPoint</Application>
  <PresentationFormat>화면 슬라이드 쇼(4:3)</PresentationFormat>
  <Paragraphs>587</Paragraphs>
  <Slides>75</Slides>
  <Notes>74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9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병선 문</cp:lastModifiedBy>
  <cp:revision>165</cp:revision>
  <dcterms:created xsi:type="dcterms:W3CDTF">2016-11-03T20:47:04Z</dcterms:created>
  <dcterms:modified xsi:type="dcterms:W3CDTF">2025-01-20T13:21:59Z</dcterms:modified>
</cp:coreProperties>
</file>